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2" r:id="rId5"/>
    <p:sldMasterId id="2147483725" r:id="rId6"/>
    <p:sldMasterId id="2147483730" r:id="rId7"/>
    <p:sldMasterId id="2147483753" r:id="rId8"/>
  </p:sldMasterIdLst>
  <p:notesMasterIdLst>
    <p:notesMasterId r:id="rId25"/>
  </p:notesMasterIdLst>
  <p:handoutMasterIdLst>
    <p:handoutMasterId r:id="rId26"/>
  </p:handoutMasterIdLst>
  <p:sldIdLst>
    <p:sldId id="256" r:id="rId9"/>
    <p:sldId id="257" r:id="rId10"/>
    <p:sldId id="322" r:id="rId11"/>
    <p:sldId id="367" r:id="rId12"/>
    <p:sldId id="368" r:id="rId13"/>
    <p:sldId id="342" r:id="rId14"/>
    <p:sldId id="378" r:id="rId15"/>
    <p:sldId id="379" r:id="rId16"/>
    <p:sldId id="380" r:id="rId17"/>
    <p:sldId id="381" r:id="rId18"/>
    <p:sldId id="346" r:id="rId19"/>
    <p:sldId id="383" r:id="rId20"/>
    <p:sldId id="384" r:id="rId21"/>
    <p:sldId id="266" r:id="rId22"/>
    <p:sldId id="267" r:id="rId23"/>
    <p:sldId id="382" r:id="rId24"/>
  </p:sldIdLst>
  <p:sldSz cx="9144000" cy="6858000" type="screen4x3"/>
  <p:notesSz cx="6858000" cy="9144000"/>
  <p:embeddedFontLst>
    <p:embeddedFont>
      <p:font typeface="Calibri" pitchFamily="34" charset="0"/>
      <p:regular r:id="rId27"/>
      <p:bold r:id="rId28"/>
      <p:italic r:id="rId29"/>
      <p:boldItalic r:id="rId30"/>
    </p:embeddedFont>
    <p:embeddedFont>
      <p:font typeface="Georgia" pitchFamily="18" charset="0"/>
      <p:regular r:id="rId31"/>
      <p:bold r:id="rId32"/>
      <p:italic r:id="rId33"/>
      <p:boldItalic r:id="rId34"/>
    </p:embeddedFont>
    <p:embeddedFont>
      <p:font typeface="Candara" pitchFamily="34" charset="0"/>
      <p:regular r:id="rId35"/>
      <p:bold r:id="rId36"/>
      <p:italic r:id="rId37"/>
      <p:boldItalic r:id="rId38"/>
    </p:embeddedFont>
    <p:embeddedFont>
      <p:font typeface="ＭＳ Ｐゴシック" pitchFamily="34" charset="-128"/>
      <p:regular r:id="rId39"/>
    </p:embeddedFont>
    <p:embeddedFont>
      <p:font typeface="Verdana" pitchFamily="34"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xmlns="">
        <p15:guide id="1" orient="horz" pos="2750">
          <p15:clr>
            <a:srgbClr val="A4A3A4"/>
          </p15:clr>
        </p15:guide>
        <p15:guide id="2" orient="horz" pos="445">
          <p15:clr>
            <a:srgbClr val="A4A3A4"/>
          </p15:clr>
        </p15:guide>
        <p15:guide id="3" pos="119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ora, Kavita" initials="AK" lastIdx="2" clrIdx="0">
    <p:extLst>
      <p:ext uri="{19B8F6BF-5375-455C-9EA6-DF929625EA0E}">
        <p15:presenceInfo xmlns:p15="http://schemas.microsoft.com/office/powerpoint/2012/main" xmlns="" userId="S-1-5-21-1531082355-734649621-3782574898-2293609" providerId="AD"/>
      </p:ext>
    </p:extLst>
  </p:cmAuthor>
  <p:cmAuthor id="2" name="Acharya, Tanmaya" initials="AT" lastIdx="2" clrIdx="1">
    <p:extLst>
      <p:ext uri="{19B8F6BF-5375-455C-9EA6-DF929625EA0E}">
        <p15:presenceInfo xmlns:p15="http://schemas.microsoft.com/office/powerpoint/2012/main" xmlns="" userId="S-1-5-21-1531082355-734649621-3782574898-23073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82285" autoAdjust="0"/>
  </p:normalViewPr>
  <p:slideViewPr>
    <p:cSldViewPr snapToGrid="0" showGuides="1">
      <p:cViewPr>
        <p:scale>
          <a:sx n="66" d="100"/>
          <a:sy n="66" d="100"/>
        </p:scale>
        <p:origin x="-1512" y="-72"/>
      </p:cViewPr>
      <p:guideLst>
        <p:guide orient="horz" pos="578"/>
        <p:guide orient="horz" pos="761"/>
        <p:guide pos="185"/>
      </p:guideLst>
    </p:cSldViewPr>
  </p:slideViewPr>
  <p:outlineViewPr>
    <p:cViewPr>
      <p:scale>
        <a:sx n="33" d="100"/>
        <a:sy n="33" d="100"/>
      </p:scale>
      <p:origin x="0" y="-10516"/>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75" d="100"/>
          <a:sy n="75" d="100"/>
        </p:scale>
        <p:origin x="1402" y="-322"/>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handoutMaster" Target="handoutMasters/handoutMaster1.xml"/><Relationship Id="rId39" Type="http://schemas.openxmlformats.org/officeDocument/2006/relationships/font" Target="fonts/font13.fntdata"/><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font" Target="fonts/font5.fntdata"/><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6/14/2018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900" dirty="0">
                <a:solidFill>
                  <a:schemeClr val="tx1"/>
                </a:solidFill>
                <a:latin typeface="Arial" pitchFamily="34" charset="0"/>
                <a:cs typeface="Arial" pitchFamily="34" charset="0"/>
              </a:rPr>
              <a:t>Cloud Basics and AWS basics of Different Services</a:t>
            </a:r>
            <a:r>
              <a:rPr lang="en-US" sz="900" b="0" dirty="0">
                <a:latin typeface="Arial" panose="020B0604020202020204" pitchFamily="34" charset="0"/>
                <a:ea typeface="ＭＳ Ｐゴシック" pitchFamily="34" charset="-128"/>
                <a:cs typeface="Arial" panose="020B0604020202020204" pitchFamily="34" charset="0"/>
              </a:rPr>
              <a:t>                                                   AWS</a:t>
            </a:r>
            <a:r>
              <a:rPr lang="en-US" sz="900" b="0" baseline="0" dirty="0">
                <a:latin typeface="Arial" panose="020B0604020202020204" pitchFamily="34" charset="0"/>
                <a:ea typeface="ＭＳ Ｐゴシック" pitchFamily="34" charset="-128"/>
                <a:cs typeface="Arial" panose="020B0604020202020204" pitchFamily="34" charset="0"/>
              </a:rPr>
              <a:t> </a:t>
            </a:r>
            <a:r>
              <a:rPr lang="en-US" sz="900" b="0" baseline="0">
                <a:latin typeface="Arial" panose="020B0604020202020204" pitchFamily="34" charset="0"/>
                <a:ea typeface="ＭＳ Ｐゴシック" pitchFamily="34" charset="-128"/>
                <a:cs typeface="Arial" panose="020B0604020202020204" pitchFamily="34" charset="0"/>
              </a:rPr>
              <a:t>Administration Service</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a:t>
            </a:r>
            <a:r>
              <a:rPr lang="en-US" sz="1000" baseline="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Page 01-</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ws.amazon.com/iam/details/mfa/"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cs.aws.amazon.com/console/iam/service-linked-rol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ws.amazon.com/devop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ws.amazon.com/iam/details/manage-users/" TargetMode="External"/><Relationship Id="rId7" Type="http://schemas.openxmlformats.org/officeDocument/2006/relationships/hyperlink" Target="https://aws.amazon.com/iam/details/mfa/"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aws.amazon.com/iam/details/managing-user-credentials/" TargetMode="External"/><Relationship Id="rId5" Type="http://schemas.openxmlformats.org/officeDocument/2006/relationships/hyperlink" Target="http://aws.amazon.com/cloudtrail/" TargetMode="External"/><Relationship Id="rId4" Type="http://schemas.openxmlformats.org/officeDocument/2006/relationships/hyperlink" Target="https://aws.amazon.com/iam/details/manage-permissions/"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ws.amazon.com/iam/details/manage-roles/" TargetMode="External"/><Relationship Id="rId7" Type="http://schemas.openxmlformats.org/officeDocument/2006/relationships/hyperlink" Target="https://aws.amazon.com/iam/details/manage-users/"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docs.aws.amazon.com/IAM/latest/UserGuide/PermissionsAndPolicies.html" TargetMode="External"/><Relationship Id="rId5" Type="http://schemas.openxmlformats.org/officeDocument/2006/relationships/hyperlink" Target="http://docs.aws.amazon.com/AWSEC2/latest/UserGuide/iam-roles-for-amazon-ec2.html" TargetMode="External"/><Relationship Id="rId4" Type="http://schemas.openxmlformats.org/officeDocument/2006/relationships/hyperlink" Target="https://aws.amazon.com/identity/federation/"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aws.amazon.com/code/4001165270590826" TargetMode="External"/><Relationship Id="rId3" Type="http://schemas.openxmlformats.org/officeDocument/2006/relationships/hyperlink" Target="http://aws.amazon.com/iam/details/manage-federation/" TargetMode="External"/><Relationship Id="rId7" Type="http://schemas.openxmlformats.org/officeDocument/2006/relationships/hyperlink" Target="https://aws.amazon.com/iam/details/saml/"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docs.aws.amazon.com/IAM/latest/UserGuide/IdP-solution-providers.html" TargetMode="External"/><Relationship Id="rId5" Type="http://schemas.openxmlformats.org/officeDocument/2006/relationships/hyperlink" Target="https://aws.amazon.com/iam/partners/" TargetMode="External"/><Relationship Id="rId4" Type="http://schemas.openxmlformats.org/officeDocument/2006/relationships/hyperlink" Target="https://aws.amazon.com/identity/federation/" TargetMode="External"/><Relationship Id="rId9" Type="http://schemas.openxmlformats.org/officeDocument/2006/relationships/hyperlink" Target="http://aws.amazon.com/code/1288653099190193"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13781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You can create users in IAM, assign them individual security credentials (in other words, access keys, passwords, and </a:t>
            </a:r>
            <a:r>
              <a:rPr lang="en-US" sz="1000" b="0" i="0" u="none" strike="noStrike" kern="1200" dirty="0">
                <a:solidFill>
                  <a:schemeClr val="tx1"/>
                </a:solidFill>
                <a:effectLst/>
                <a:latin typeface="Arial" panose="020B0604020202020204" pitchFamily="34" charset="0"/>
                <a:ea typeface="+mn-ea"/>
                <a:cs typeface="Arial" pitchFamily="34" charset="0"/>
                <a:hlinkClick r:id="rId3"/>
              </a:rPr>
              <a:t>multi-factor </a:t>
            </a:r>
            <a:r>
              <a:rPr lang="en-US" sz="1000" b="0" i="0" u="none" strike="noStrike" kern="1200" dirty="0">
                <a:solidFill>
                  <a:schemeClr val="tx1"/>
                </a:solidFill>
                <a:effectLst/>
                <a:latin typeface="Arial" panose="020B0604020202020204" pitchFamily="34" charset="0"/>
                <a:ea typeface="+mn-ea"/>
                <a:cs typeface="Arial" pitchFamily="34" charset="0"/>
              </a:rPr>
              <a:t>authentication devices</a:t>
            </a:r>
            <a:r>
              <a:rPr lang="en-US" sz="1000" b="0" i="0" kern="1200" dirty="0">
                <a:solidFill>
                  <a:schemeClr val="tx1"/>
                </a:solidFill>
                <a:effectLst/>
                <a:latin typeface="Arial" panose="020B0604020202020204" pitchFamily="34" charset="0"/>
                <a:ea typeface="+mn-ea"/>
                <a:cs typeface="Arial" pitchFamily="34" charset="0"/>
              </a:rPr>
              <a:t>), or request temporary security credentials to provide users access to AWS services and resources. You can manage permissions in order to control which operations a user can perform.</a:t>
            </a:r>
          </a:p>
          <a:p>
            <a:r>
              <a:rPr lang="en-US" sz="1000" b="0" i="0" kern="1200" dirty="0">
                <a:solidFill>
                  <a:schemeClr val="tx1"/>
                </a:solidFill>
                <a:effectLst/>
                <a:latin typeface="Arial" panose="020B0604020202020204" pitchFamily="34" charset="0"/>
                <a:ea typeface="+mn-ea"/>
                <a:cs typeface="Arial" pitchFamily="34" charset="0"/>
              </a:rPr>
              <a:t>You can create roles in IAM and manage permissions to control which operations can be performed by the entity, or AWS service, that assumes the role. You can also define which entity is allowed to assume the role. In addition, you can use </a:t>
            </a:r>
            <a:r>
              <a:rPr lang="en-US" sz="1000" b="0" i="0" u="none" strike="noStrike" kern="1200" dirty="0">
                <a:solidFill>
                  <a:schemeClr val="tx1"/>
                </a:solidFill>
                <a:effectLst/>
                <a:latin typeface="Arial" panose="020B0604020202020204" pitchFamily="34" charset="0"/>
                <a:ea typeface="+mn-ea"/>
                <a:cs typeface="Arial" pitchFamily="34" charset="0"/>
                <a:hlinkClick r:id="rId4"/>
              </a:rPr>
              <a:t>service-linked roles</a:t>
            </a:r>
            <a:r>
              <a:rPr lang="en-US" sz="1000" b="0" i="0" kern="1200" dirty="0">
                <a:solidFill>
                  <a:schemeClr val="tx1"/>
                </a:solidFill>
                <a:effectLst/>
                <a:latin typeface="Arial" panose="020B0604020202020204" pitchFamily="34" charset="0"/>
                <a:ea typeface="+mn-ea"/>
                <a:cs typeface="Arial" pitchFamily="34" charset="0"/>
              </a:rPr>
              <a:t> to delegate permissions to AWS services that create and manage AWS resources on your behalf.</a:t>
            </a:r>
          </a:p>
          <a:p>
            <a:r>
              <a:rPr lang="en-US" sz="1000" b="0" i="0" kern="1200" dirty="0">
                <a:solidFill>
                  <a:schemeClr val="tx1"/>
                </a:solidFill>
                <a:effectLst/>
                <a:latin typeface="Arial" panose="020B0604020202020204" pitchFamily="34" charset="0"/>
                <a:ea typeface="+mn-ea"/>
                <a:cs typeface="Arial" pitchFamily="34" charset="0"/>
              </a:rPr>
              <a:t>You can enable identity federation to allow existing identities (users, groups, and roles) in your enterprise to access the AWS Management Console, call AWS APIs, and access resources, without the need to create an IAM user for each identity.</a:t>
            </a:r>
            <a:endParaRPr lang="en-US" dirty="0"/>
          </a:p>
        </p:txBody>
      </p:sp>
    </p:spTree>
    <p:extLst>
      <p:ext uri="{BB962C8B-B14F-4D97-AF65-F5344CB8AC3E}">
        <p14:creationId xmlns:p14="http://schemas.microsoft.com/office/powerpoint/2010/main" val="2084560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3"/>
          <p:cNvSpPr>
            <a:spLocks noGrp="1" noChangeArrowheads="1"/>
          </p:cNvSpPr>
          <p:nvPr>
            <p:ph type="body" idx="1"/>
          </p:nvPr>
        </p:nvSpPr>
        <p:spPr/>
        <p:txBody>
          <a:bodyPr/>
          <a:lstStyle/>
          <a:p>
            <a:r>
              <a:rPr lang="en-US" sz="1000" kern="1200" dirty="0">
                <a:solidFill>
                  <a:schemeClr val="tx1"/>
                </a:solidFill>
                <a:effectLst/>
                <a:latin typeface="Arial" panose="020B0604020202020204" pitchFamily="34" charset="0"/>
                <a:ea typeface="+mn-ea"/>
                <a:cs typeface="Arial" pitchFamily="34" charset="0"/>
              </a:rPr>
              <a:t>5.1. Create an EC2 instance.</a:t>
            </a:r>
          </a:p>
          <a:p>
            <a:r>
              <a:rPr lang="en-US" sz="1000" kern="1200" dirty="0">
                <a:solidFill>
                  <a:schemeClr val="tx1"/>
                </a:solidFill>
                <a:effectLst/>
                <a:latin typeface="Arial" panose="020B0604020202020204" pitchFamily="34" charset="0"/>
                <a:ea typeface="+mn-ea"/>
                <a:cs typeface="Arial" pitchFamily="34" charset="0"/>
              </a:rPr>
              <a:t> </a:t>
            </a:r>
          </a:p>
          <a:p>
            <a:r>
              <a:rPr lang="en-US" sz="1000" kern="1200" dirty="0">
                <a:solidFill>
                  <a:schemeClr val="tx1"/>
                </a:solidFill>
                <a:effectLst/>
                <a:latin typeface="Arial" panose="020B0604020202020204" pitchFamily="34" charset="0"/>
                <a:ea typeface="+mn-ea"/>
                <a:cs typeface="Arial" pitchFamily="34" charset="0"/>
              </a:rPr>
              <a:t>Follow the Steps to create a user by using IAM service</a:t>
            </a:r>
          </a:p>
          <a:p>
            <a:r>
              <a:rPr lang="en-US" sz="1000" kern="1200" dirty="0">
                <a:solidFill>
                  <a:schemeClr val="tx1"/>
                </a:solidFill>
                <a:effectLst/>
                <a:latin typeface="Arial" panose="020B0604020202020204" pitchFamily="34" charset="0"/>
                <a:ea typeface="+mn-ea"/>
                <a:cs typeface="Arial" pitchFamily="34" charset="0"/>
              </a:rPr>
              <a:t> </a:t>
            </a:r>
          </a:p>
          <a:p>
            <a:r>
              <a:rPr lang="en-US" sz="1000" kern="1200" dirty="0">
                <a:solidFill>
                  <a:schemeClr val="tx1"/>
                </a:solidFill>
                <a:effectLst/>
                <a:latin typeface="Arial" panose="020B0604020202020204" pitchFamily="34" charset="0"/>
                <a:ea typeface="+mn-ea"/>
                <a:cs typeface="Arial" pitchFamily="34" charset="0"/>
              </a:rPr>
              <a:t>Step 1: Choose the IAM service in AWS </a:t>
            </a:r>
          </a:p>
          <a:p>
            <a:r>
              <a:rPr lang="en-US" sz="1000" kern="1200" dirty="0">
                <a:solidFill>
                  <a:schemeClr val="tx1"/>
                </a:solidFill>
                <a:effectLst/>
                <a:latin typeface="Arial" panose="020B0604020202020204" pitchFamily="34" charset="0"/>
                <a:ea typeface="+mn-ea"/>
                <a:cs typeface="Arial" pitchFamily="34" charset="0"/>
              </a:rPr>
              <a:t> </a:t>
            </a:r>
          </a:p>
          <a:p>
            <a:r>
              <a:rPr lang="en-US" sz="1000" kern="1200" dirty="0">
                <a:solidFill>
                  <a:schemeClr val="tx1"/>
                </a:solidFill>
                <a:effectLst/>
                <a:latin typeface="Arial" panose="020B0604020202020204" pitchFamily="34" charset="0"/>
                <a:ea typeface="+mn-ea"/>
                <a:cs typeface="Arial" pitchFamily="34" charset="0"/>
              </a:rPr>
              <a:t>Step 2 :  Click on User link in IAM dashboard and click on AddUser button</a:t>
            </a:r>
          </a:p>
          <a:p>
            <a:r>
              <a:rPr lang="en-US" sz="1000" kern="1200" dirty="0">
                <a:solidFill>
                  <a:schemeClr val="tx1"/>
                </a:solidFill>
                <a:effectLst/>
                <a:latin typeface="Arial" panose="020B0604020202020204" pitchFamily="34" charset="0"/>
                <a:ea typeface="+mn-ea"/>
                <a:cs typeface="Arial" pitchFamily="34" charset="0"/>
              </a:rPr>
              <a:t> </a:t>
            </a:r>
          </a:p>
          <a:p>
            <a:r>
              <a:rPr lang="en-US" sz="1000" kern="1200" dirty="0">
                <a:solidFill>
                  <a:schemeClr val="tx1"/>
                </a:solidFill>
                <a:effectLst/>
                <a:latin typeface="Arial" panose="020B0604020202020204" pitchFamily="34" charset="0"/>
                <a:ea typeface="+mn-ea"/>
                <a:cs typeface="Arial" pitchFamily="34" charset="0"/>
              </a:rPr>
              <a:t>Step 3 : Type a user name and choose both the access type </a:t>
            </a:r>
          </a:p>
          <a:p>
            <a:r>
              <a:rPr lang="en-US" sz="1000" kern="1200" dirty="0">
                <a:solidFill>
                  <a:schemeClr val="tx1"/>
                </a:solidFill>
                <a:effectLst/>
                <a:latin typeface="Arial" panose="020B0604020202020204" pitchFamily="34" charset="0"/>
                <a:ea typeface="+mn-ea"/>
                <a:cs typeface="Arial" pitchFamily="34" charset="0"/>
              </a:rPr>
              <a:t> </a:t>
            </a:r>
          </a:p>
          <a:p>
            <a:r>
              <a:rPr lang="en-US" sz="1000" kern="1200" dirty="0">
                <a:solidFill>
                  <a:schemeClr val="tx1"/>
                </a:solidFill>
                <a:effectLst/>
                <a:latin typeface="Arial" panose="020B0604020202020204" pitchFamily="34" charset="0"/>
                <a:ea typeface="+mn-ea"/>
                <a:cs typeface="Arial" pitchFamily="34" charset="0"/>
              </a:rPr>
              <a:t>Step 4 : Select custom password and provide a password .( it must contain at least 12 characters and it must contain a digit )</a:t>
            </a:r>
          </a:p>
          <a:p>
            <a:r>
              <a:rPr lang="en-US" sz="1000" kern="1200" dirty="0">
                <a:solidFill>
                  <a:schemeClr val="tx1"/>
                </a:solidFill>
                <a:effectLst/>
                <a:latin typeface="Arial" panose="020B0604020202020204" pitchFamily="34" charset="0"/>
                <a:ea typeface="+mn-ea"/>
                <a:cs typeface="Arial" pitchFamily="34" charset="0"/>
              </a:rPr>
              <a:t>Step 5 :  click on Next permission button.</a:t>
            </a:r>
          </a:p>
          <a:p>
            <a:r>
              <a:rPr lang="en-US" sz="1000" kern="1200" dirty="0">
                <a:solidFill>
                  <a:schemeClr val="tx1"/>
                </a:solidFill>
                <a:effectLst/>
                <a:latin typeface="Arial" panose="020B0604020202020204" pitchFamily="34" charset="0"/>
                <a:ea typeface="+mn-ea"/>
                <a:cs typeface="Arial" pitchFamily="34" charset="0"/>
              </a:rPr>
              <a:t> </a:t>
            </a:r>
          </a:p>
          <a:p>
            <a:r>
              <a:rPr lang="en-US" sz="1000" kern="1200" dirty="0">
                <a:solidFill>
                  <a:schemeClr val="tx1"/>
                </a:solidFill>
                <a:effectLst/>
                <a:latin typeface="Arial" panose="020B0604020202020204" pitchFamily="34" charset="0"/>
                <a:ea typeface="+mn-ea"/>
                <a:cs typeface="Arial" pitchFamily="34" charset="0"/>
              </a:rPr>
              <a:t>Step 6 :  Click on Attach existing policy button directly</a:t>
            </a:r>
          </a:p>
          <a:p>
            <a:r>
              <a:rPr lang="en-US" sz="1000" kern="1200" dirty="0">
                <a:solidFill>
                  <a:schemeClr val="tx1"/>
                </a:solidFill>
                <a:effectLst/>
                <a:latin typeface="Arial" panose="020B0604020202020204" pitchFamily="34" charset="0"/>
                <a:ea typeface="+mn-ea"/>
                <a:cs typeface="Arial" pitchFamily="34" charset="0"/>
              </a:rPr>
              <a:t>Step 7 :  Select AmazonEC2ReadonlyAccess checkbox from existing list and click Next: review button.</a:t>
            </a:r>
          </a:p>
          <a:p>
            <a:r>
              <a:rPr lang="en-US" sz="1000" kern="1200" dirty="0">
                <a:solidFill>
                  <a:schemeClr val="tx1"/>
                </a:solidFill>
                <a:effectLst/>
                <a:latin typeface="Arial" panose="020B0604020202020204" pitchFamily="34" charset="0"/>
                <a:ea typeface="+mn-ea"/>
                <a:cs typeface="Arial" pitchFamily="34" charset="0"/>
              </a:rPr>
              <a:t> </a:t>
            </a:r>
          </a:p>
          <a:p>
            <a:r>
              <a:rPr lang="en-US" sz="1000" kern="1200" dirty="0">
                <a:solidFill>
                  <a:schemeClr val="tx1"/>
                </a:solidFill>
                <a:effectLst/>
                <a:latin typeface="Arial" panose="020B0604020202020204" pitchFamily="34" charset="0"/>
                <a:ea typeface="+mn-ea"/>
                <a:cs typeface="Arial" pitchFamily="34" charset="0"/>
              </a:rPr>
              <a:t> </a:t>
            </a:r>
          </a:p>
          <a:p>
            <a:r>
              <a:rPr lang="en-US" sz="1000" kern="1200" dirty="0">
                <a:solidFill>
                  <a:schemeClr val="tx1"/>
                </a:solidFill>
                <a:effectLst/>
                <a:latin typeface="Arial" panose="020B0604020202020204" pitchFamily="34" charset="0"/>
                <a:ea typeface="+mn-ea"/>
                <a:cs typeface="Arial" pitchFamily="34" charset="0"/>
              </a:rPr>
              <a:t>Step 8 : click on create user button .</a:t>
            </a:r>
          </a:p>
          <a:p>
            <a:r>
              <a:rPr lang="en-US" sz="1000" kern="1200" dirty="0">
                <a:solidFill>
                  <a:schemeClr val="tx1"/>
                </a:solidFill>
                <a:effectLst/>
                <a:latin typeface="Arial" panose="020B0604020202020204" pitchFamily="34" charset="0"/>
                <a:ea typeface="+mn-ea"/>
                <a:cs typeface="Arial" pitchFamily="34" charset="0"/>
              </a:rPr>
              <a:t>Step  9 :  Now download the credential in .csv format and click on close button.</a:t>
            </a:r>
          </a:p>
          <a:p>
            <a:r>
              <a:rPr lang="en-US" sz="1000" kern="1200" dirty="0">
                <a:solidFill>
                  <a:schemeClr val="tx1"/>
                </a:solidFill>
                <a:effectLst/>
                <a:latin typeface="Arial" panose="020B0604020202020204" pitchFamily="34" charset="0"/>
                <a:ea typeface="+mn-ea"/>
                <a:cs typeface="Arial" pitchFamily="34" charset="0"/>
              </a:rPr>
              <a:t>Step 10 : Click on user link and review the policy.</a:t>
            </a:r>
          </a:p>
          <a:p>
            <a:endParaRPr lang="en-US" dirty="0"/>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2467883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3"/>
          <p:cNvSpPr>
            <a:spLocks noGrp="1" noChangeArrowheads="1"/>
          </p:cNvSpPr>
          <p:nvPr>
            <p:ph type="body" idx="1"/>
          </p:nvPr>
        </p:nvSpPr>
        <p:spPr/>
        <p:txBody>
          <a:bodyPr/>
          <a:lstStyle/>
          <a:p>
            <a:r>
              <a:rPr lang="en-US" sz="1000" kern="1200" dirty="0">
                <a:solidFill>
                  <a:schemeClr val="tx1"/>
                </a:solidFill>
                <a:effectLst/>
                <a:latin typeface="Arial" panose="020B0604020202020204" pitchFamily="34" charset="0"/>
                <a:ea typeface="+mn-ea"/>
                <a:cs typeface="Arial" pitchFamily="34" charset="0"/>
              </a:rPr>
              <a:t>Follow the Steps to create a policy  for your Ec2 instance which you have created before.</a:t>
            </a:r>
          </a:p>
          <a:p>
            <a:r>
              <a:rPr lang="en-US" sz="1000" kern="1200" dirty="0">
                <a:solidFill>
                  <a:schemeClr val="tx1"/>
                </a:solidFill>
                <a:effectLst/>
                <a:latin typeface="Arial" panose="020B0604020202020204" pitchFamily="34" charset="0"/>
                <a:ea typeface="+mn-ea"/>
                <a:cs typeface="Arial" pitchFamily="34" charset="0"/>
              </a:rPr>
              <a:t>Step 11 : Click on Policy link in IAM dashboard</a:t>
            </a:r>
          </a:p>
          <a:p>
            <a:r>
              <a:rPr lang="en-US" sz="1000" kern="1200" dirty="0">
                <a:solidFill>
                  <a:schemeClr val="tx1"/>
                </a:solidFill>
                <a:effectLst/>
                <a:latin typeface="Arial" panose="020B0604020202020204" pitchFamily="34" charset="0"/>
                <a:ea typeface="+mn-ea"/>
                <a:cs typeface="Arial" pitchFamily="34" charset="0"/>
              </a:rPr>
              <a:t>Step 12 : Click on createpolicy button</a:t>
            </a:r>
          </a:p>
          <a:p>
            <a:r>
              <a:rPr lang="en-US" sz="1000" kern="1200" dirty="0">
                <a:solidFill>
                  <a:schemeClr val="tx1"/>
                </a:solidFill>
                <a:effectLst/>
                <a:latin typeface="Arial" panose="020B0604020202020204" pitchFamily="34" charset="0"/>
                <a:ea typeface="+mn-ea"/>
                <a:cs typeface="Arial" pitchFamily="34" charset="0"/>
              </a:rPr>
              <a:t>Step 13 : Choose EC2 service.</a:t>
            </a:r>
          </a:p>
          <a:p>
            <a:r>
              <a:rPr lang="en-US" sz="1000" kern="1200" dirty="0">
                <a:solidFill>
                  <a:schemeClr val="tx1"/>
                </a:solidFill>
                <a:effectLst/>
                <a:latin typeface="Arial" panose="020B0604020202020204" pitchFamily="34" charset="0"/>
                <a:ea typeface="+mn-ea"/>
                <a:cs typeface="Arial" pitchFamily="34" charset="0"/>
              </a:rPr>
              <a:t>Step 14 : Click on Select action link and choose List and read checkbox</a:t>
            </a:r>
          </a:p>
          <a:p>
            <a:r>
              <a:rPr lang="en-US" sz="1000" kern="1200" dirty="0">
                <a:solidFill>
                  <a:schemeClr val="tx1"/>
                </a:solidFill>
                <a:effectLst/>
                <a:latin typeface="Arial" panose="020B0604020202020204" pitchFamily="34" charset="0"/>
                <a:ea typeface="+mn-ea"/>
                <a:cs typeface="Arial" pitchFamily="34" charset="0"/>
              </a:rPr>
              <a:t>Step 15 :  Select resources and choose specific option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Arial" panose="020B0604020202020204" pitchFamily="34" charset="0"/>
                <a:ea typeface="+mn-ea"/>
                <a:cs typeface="Arial" pitchFamily="34" charset="0"/>
              </a:rPr>
              <a:t>Step 16 : Click on Add ARN link</a:t>
            </a:r>
          </a:p>
          <a:p>
            <a:endParaRPr lang="en-US" dirty="0"/>
          </a:p>
          <a:p>
            <a:r>
              <a:rPr lang="en-US" sz="1000" kern="1200" dirty="0">
                <a:solidFill>
                  <a:schemeClr val="tx1"/>
                </a:solidFill>
                <a:effectLst/>
                <a:latin typeface="Arial" panose="020B0604020202020204" pitchFamily="34" charset="0"/>
                <a:ea typeface="+mn-ea"/>
                <a:cs typeface="Arial" pitchFamily="34" charset="0"/>
              </a:rPr>
              <a:t>Step 17 : click on Add button</a:t>
            </a:r>
          </a:p>
          <a:p>
            <a:r>
              <a:rPr lang="en-US" sz="1000" kern="1200" dirty="0">
                <a:solidFill>
                  <a:schemeClr val="tx1"/>
                </a:solidFill>
                <a:effectLst/>
                <a:latin typeface="Arial" panose="020B0604020202020204" pitchFamily="34" charset="0"/>
                <a:ea typeface="+mn-ea"/>
                <a:cs typeface="Arial" pitchFamily="34" charset="0"/>
              </a:rPr>
              <a:t>Step 18 : click on review policy button</a:t>
            </a:r>
          </a:p>
          <a:p>
            <a:r>
              <a:rPr lang="en-US" sz="1000" kern="1200" dirty="0">
                <a:solidFill>
                  <a:schemeClr val="tx1"/>
                </a:solidFill>
                <a:effectLst/>
                <a:latin typeface="Arial" panose="020B0604020202020204" pitchFamily="34" charset="0"/>
                <a:ea typeface="+mn-ea"/>
                <a:cs typeface="Arial" pitchFamily="34" charset="0"/>
              </a:rPr>
              <a:t>Step 19 : click on Add permission link</a:t>
            </a:r>
          </a:p>
          <a:p>
            <a:r>
              <a:rPr lang="en-US" sz="1000" kern="1200" dirty="0">
                <a:solidFill>
                  <a:schemeClr val="tx1"/>
                </a:solidFill>
                <a:effectLst/>
                <a:latin typeface="Arial" panose="020B0604020202020204" pitchFamily="34" charset="0"/>
                <a:ea typeface="+mn-ea"/>
                <a:cs typeface="Arial" pitchFamily="34" charset="0"/>
              </a:rPr>
              <a:t>Step 20 : choose IAM service</a:t>
            </a:r>
          </a:p>
          <a:p>
            <a:r>
              <a:rPr lang="en-US" sz="1000" kern="1200" dirty="0">
                <a:solidFill>
                  <a:schemeClr val="tx1"/>
                </a:solidFill>
                <a:effectLst/>
                <a:latin typeface="Arial" panose="020B0604020202020204" pitchFamily="34" charset="0"/>
                <a:ea typeface="+mn-ea"/>
                <a:cs typeface="Arial" pitchFamily="34" charset="0"/>
              </a:rPr>
              <a:t>Step 21 : select Action and expand Write option</a:t>
            </a:r>
          </a:p>
          <a:p>
            <a:r>
              <a:rPr lang="en-US" sz="1000" kern="1200" dirty="0">
                <a:solidFill>
                  <a:schemeClr val="tx1"/>
                </a:solidFill>
                <a:effectLst/>
                <a:latin typeface="Arial" panose="020B0604020202020204" pitchFamily="34" charset="0"/>
                <a:ea typeface="+mn-ea"/>
                <a:cs typeface="Arial" pitchFamily="34" charset="0"/>
              </a:rPr>
              <a:t>Step 22 : choose checkbox “Update Login Profile”</a:t>
            </a:r>
          </a:p>
          <a:p>
            <a:r>
              <a:rPr lang="en-US" sz="1000" kern="1200" dirty="0">
                <a:solidFill>
                  <a:schemeClr val="tx1"/>
                </a:solidFill>
                <a:effectLst/>
                <a:latin typeface="Arial" panose="020B0604020202020204" pitchFamily="34" charset="0"/>
                <a:ea typeface="+mn-ea"/>
                <a:cs typeface="Arial" pitchFamily="34" charset="0"/>
              </a:rPr>
              <a:t>Step 23 : Now choose specific resources and add ARN</a:t>
            </a:r>
          </a:p>
          <a:p>
            <a:r>
              <a:rPr lang="en-US" sz="1000" kern="1200" dirty="0">
                <a:solidFill>
                  <a:schemeClr val="tx1"/>
                </a:solidFill>
                <a:effectLst/>
                <a:latin typeface="Arial" panose="020B0604020202020204" pitchFamily="34" charset="0"/>
                <a:ea typeface="+mn-ea"/>
                <a:cs typeface="Arial" pitchFamily="34" charset="0"/>
              </a:rPr>
              <a:t> </a:t>
            </a:r>
          </a:p>
          <a:p>
            <a:r>
              <a:rPr lang="en-US" sz="1000" kern="1200" dirty="0">
                <a:solidFill>
                  <a:schemeClr val="tx1"/>
                </a:solidFill>
                <a:effectLst/>
                <a:latin typeface="Arial" panose="020B0604020202020204" pitchFamily="34" charset="0"/>
                <a:ea typeface="+mn-ea"/>
                <a:cs typeface="Arial" pitchFamily="34" charset="0"/>
              </a:rPr>
              <a:t> </a:t>
            </a:r>
          </a:p>
          <a:p>
            <a:r>
              <a:rPr lang="en-US" sz="1000" kern="1200" dirty="0">
                <a:solidFill>
                  <a:schemeClr val="tx1"/>
                </a:solidFill>
                <a:effectLst/>
                <a:latin typeface="Arial" panose="020B0604020202020204" pitchFamily="34" charset="0"/>
                <a:ea typeface="+mn-ea"/>
                <a:cs typeface="Arial" pitchFamily="34" charset="0"/>
              </a:rPr>
              <a:t>Step 24 : Click on review policy button</a:t>
            </a:r>
          </a:p>
          <a:p>
            <a:r>
              <a:rPr lang="en-US" sz="1000" kern="1200" dirty="0">
                <a:solidFill>
                  <a:schemeClr val="tx1"/>
                </a:solidFill>
                <a:effectLst/>
                <a:latin typeface="Arial" panose="020B0604020202020204" pitchFamily="34" charset="0"/>
                <a:ea typeface="+mn-ea"/>
                <a:cs typeface="Arial" pitchFamily="34" charset="0"/>
              </a:rPr>
              <a:t>Step 25 : click on create policy button</a:t>
            </a:r>
          </a:p>
          <a:p>
            <a:r>
              <a:rPr lang="en-US" sz="1000" kern="1200" dirty="0">
                <a:solidFill>
                  <a:schemeClr val="tx1"/>
                </a:solidFill>
                <a:effectLst/>
                <a:latin typeface="Arial" panose="020B0604020202020204" pitchFamily="34" charset="0"/>
                <a:ea typeface="+mn-ea"/>
                <a:cs typeface="Arial" pitchFamily="34" charset="0"/>
              </a:rPr>
              <a:t>Step 26 : go to user and select the user you created before</a:t>
            </a:r>
          </a:p>
          <a:p>
            <a:r>
              <a:rPr lang="en-US" sz="1000" kern="1200" dirty="0">
                <a:solidFill>
                  <a:schemeClr val="tx1"/>
                </a:solidFill>
                <a:effectLst/>
                <a:latin typeface="Arial" panose="020B0604020202020204" pitchFamily="34" charset="0"/>
                <a:ea typeface="+mn-ea"/>
                <a:cs typeface="Arial" pitchFamily="34" charset="0"/>
              </a:rPr>
              <a:t>Step 27 : detach the previous policy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Arial" panose="020B0604020202020204" pitchFamily="34" charset="0"/>
                <a:ea typeface="+mn-ea"/>
                <a:cs typeface="Arial" pitchFamily="34" charset="0"/>
              </a:rPr>
              <a:t>Step 28 : Add the policy you created before</a:t>
            </a:r>
          </a:p>
          <a:p>
            <a:endParaRPr lang="en-US" dirty="0"/>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2647189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3"/>
          <p:cNvSpPr>
            <a:spLocks noGrp="1" noChangeArrowheads="1"/>
          </p:cNvSpPr>
          <p:nvPr>
            <p:ph type="body" idx="1"/>
          </p:nvPr>
        </p:nvSpPr>
        <p:spPr/>
        <p:txBody>
          <a:bodyPr/>
          <a:lstStyle/>
          <a:p>
            <a:r>
              <a:rPr lang="en-US" sz="1000" kern="1200" dirty="0">
                <a:solidFill>
                  <a:schemeClr val="tx1"/>
                </a:solidFill>
                <a:effectLst/>
                <a:latin typeface="Arial" panose="020B0604020202020204" pitchFamily="34" charset="0"/>
                <a:ea typeface="+mn-ea"/>
                <a:cs typeface="Arial" pitchFamily="34" charset="0"/>
              </a:rPr>
              <a:t>Step 29:   click on Next review button</a:t>
            </a:r>
          </a:p>
          <a:p>
            <a:r>
              <a:rPr lang="en-US" sz="1000" kern="1200" dirty="0">
                <a:solidFill>
                  <a:schemeClr val="tx1"/>
                </a:solidFill>
                <a:effectLst/>
                <a:latin typeface="Arial" panose="020B0604020202020204" pitchFamily="34" charset="0"/>
                <a:ea typeface="+mn-ea"/>
                <a:cs typeface="Arial" pitchFamily="34" charset="0"/>
              </a:rPr>
              <a:t>Step 30 : check the new policy attached to user</a:t>
            </a:r>
          </a:p>
          <a:p>
            <a:r>
              <a:rPr lang="en-US" sz="1000" kern="1200" dirty="0">
                <a:solidFill>
                  <a:schemeClr val="tx1"/>
                </a:solidFill>
                <a:effectLst/>
                <a:latin typeface="Arial" panose="020B0604020202020204" pitchFamily="34" charset="0"/>
                <a:ea typeface="+mn-ea"/>
                <a:cs typeface="Arial" pitchFamily="34" charset="0"/>
              </a:rPr>
              <a:t> </a:t>
            </a:r>
          </a:p>
          <a:p>
            <a:r>
              <a:rPr lang="en-US" sz="1000" kern="1200" dirty="0">
                <a:solidFill>
                  <a:schemeClr val="tx1"/>
                </a:solidFill>
                <a:effectLst/>
                <a:latin typeface="Arial" panose="020B0604020202020204" pitchFamily="34" charset="0"/>
                <a:ea typeface="+mn-ea"/>
                <a:cs typeface="Arial" pitchFamily="34" charset="0"/>
              </a:rPr>
              <a:t>Steps to allow the user top signin and see the restrictions</a:t>
            </a:r>
          </a:p>
          <a:p>
            <a:r>
              <a:rPr lang="en-US" sz="1000" kern="1200" dirty="0">
                <a:solidFill>
                  <a:schemeClr val="tx1"/>
                </a:solidFill>
                <a:effectLst/>
                <a:latin typeface="Arial" panose="020B0604020202020204" pitchFamily="34" charset="0"/>
                <a:ea typeface="+mn-ea"/>
                <a:cs typeface="Arial" pitchFamily="34" charset="0"/>
              </a:rPr>
              <a:t> </a:t>
            </a:r>
          </a:p>
          <a:p>
            <a:r>
              <a:rPr lang="en-US" sz="1000" kern="1200" dirty="0">
                <a:solidFill>
                  <a:schemeClr val="tx1"/>
                </a:solidFill>
                <a:effectLst/>
                <a:latin typeface="Arial" panose="020B0604020202020204" pitchFamily="34" charset="0"/>
                <a:ea typeface="+mn-ea"/>
                <a:cs typeface="Arial" pitchFamily="34" charset="0"/>
              </a:rPr>
              <a:t>Step 31 :  Go to browser and add the user name and password and login</a:t>
            </a:r>
          </a:p>
          <a:p>
            <a:r>
              <a:rPr lang="en-US" sz="1000" kern="1200" dirty="0">
                <a:solidFill>
                  <a:schemeClr val="tx1"/>
                </a:solidFill>
                <a:effectLst/>
                <a:latin typeface="Arial" panose="020B0604020202020204" pitchFamily="34" charset="0"/>
                <a:ea typeface="+mn-ea"/>
                <a:cs typeface="Arial" pitchFamily="34" charset="0"/>
              </a:rPr>
              <a:t>Step  32 :  Select EC2 service and see all the instances.</a:t>
            </a:r>
          </a:p>
          <a:p>
            <a:r>
              <a:rPr lang="en-US" sz="1000" kern="1200" dirty="0">
                <a:solidFill>
                  <a:schemeClr val="tx1"/>
                </a:solidFill>
                <a:effectLst/>
                <a:latin typeface="Arial" panose="020B0604020202020204" pitchFamily="34" charset="0"/>
                <a:ea typeface="+mn-ea"/>
                <a:cs typeface="Arial" pitchFamily="34" charset="0"/>
              </a:rPr>
              <a:t>Step 33 :  Choose your instance and try to stop it.</a:t>
            </a:r>
          </a:p>
          <a:p>
            <a:endParaRPr lang="en-US" dirty="0"/>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3740196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81188" y="706438"/>
            <a:ext cx="4848225"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Tree>
    <p:extLst>
      <p:ext uri="{BB962C8B-B14F-4D97-AF65-F5344CB8AC3E}">
        <p14:creationId xmlns:p14="http://schemas.microsoft.com/office/powerpoint/2010/main" val="2524221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
        <p:nvSpPr>
          <p:cNvPr id="4" name="Text Box 4"/>
          <p:cNvSpPr txBox="1">
            <a:spLocks noChangeArrowheads="1"/>
          </p:cNvSpPr>
          <p:nvPr/>
        </p:nvSpPr>
        <p:spPr bwMode="auto">
          <a:xfrm>
            <a:off x="152193" y="1267919"/>
            <a:ext cx="1354874" cy="1323435"/>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p>
          <a:p>
            <a:pPr defTabSz="914437"/>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1: </a:t>
            </a:r>
            <a:r>
              <a:rPr lang="en-US" sz="1000" dirty="0">
                <a:latin typeface="Arial" panose="020B0604020202020204" pitchFamily="34" charset="0"/>
                <a:cs typeface="Arial" pitchFamily="34" charset="0"/>
              </a:rPr>
              <a:t>AWS Certificate Manager </a:t>
            </a:r>
          </a:p>
          <a:p>
            <a:pPr defTabSz="914437"/>
            <a:endParaRPr lang="en-US" sz="1000" b="1" dirty="0">
              <a:latin typeface="Arial" panose="020B0604020202020204" pitchFamily="34" charset="0"/>
              <a:cs typeface="Arial" pitchFamily="34" charset="0"/>
            </a:endParaRPr>
          </a:p>
          <a:p>
            <a:pPr defTabSz="914437"/>
            <a:r>
              <a:rPr lang="en-US" sz="1000" b="1" dirty="0">
                <a:latin typeface="Arial" panose="020B0604020202020204" pitchFamily="34" charset="0"/>
                <a:cs typeface="Arial" pitchFamily="34" charset="0"/>
              </a:rPr>
              <a:t>Answer 2: </a:t>
            </a:r>
            <a:r>
              <a:rPr lang="en-US" sz="1000" dirty="0"/>
              <a:t>AWS IAM</a:t>
            </a:r>
            <a:endParaRPr lang="en-US" sz="1000" dirty="0">
              <a:latin typeface="Arial" panose="020B0604020202020204" pitchFamily="34" charset="0"/>
              <a:cs typeface="Arial" panose="020B0604020202020204" pitchFamily="34" charset="0"/>
            </a:endParaRPr>
          </a:p>
          <a:p>
            <a:pPr defTabSz="914437"/>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598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
        <p:nvSpPr>
          <p:cNvPr id="4" name="Text Box 4"/>
          <p:cNvSpPr txBox="1">
            <a:spLocks noChangeArrowheads="1"/>
          </p:cNvSpPr>
          <p:nvPr/>
        </p:nvSpPr>
        <p:spPr bwMode="auto">
          <a:xfrm>
            <a:off x="152193" y="1267919"/>
            <a:ext cx="1354874" cy="1323435"/>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p>
          <a:p>
            <a:pPr defTabSz="914437"/>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3: </a:t>
            </a:r>
            <a:r>
              <a:rPr lang="en-US" sz="1000" dirty="0">
                <a:latin typeface="Arial" panose="020B0604020202020204" pitchFamily="34" charset="0"/>
                <a:cs typeface="Arial" pitchFamily="34" charset="0"/>
              </a:rPr>
              <a:t>IAM Groups</a:t>
            </a:r>
          </a:p>
          <a:p>
            <a:pPr defTabSz="914437"/>
            <a:endParaRPr lang="en-US" sz="1000" b="1" dirty="0">
              <a:latin typeface="Arial" panose="020B0604020202020204" pitchFamily="34" charset="0"/>
              <a:cs typeface="Arial" pitchFamily="34" charset="0"/>
            </a:endParaRPr>
          </a:p>
          <a:p>
            <a:pPr defTabSz="914437"/>
            <a:r>
              <a:rPr lang="en-US" sz="1000" b="1" dirty="0">
                <a:latin typeface="Arial" panose="020B0604020202020204" pitchFamily="34" charset="0"/>
                <a:cs typeface="Arial" pitchFamily="34" charset="0"/>
              </a:rPr>
              <a:t>Answer 2: </a:t>
            </a:r>
            <a:r>
              <a:rPr lang="en-US" sz="1000" dirty="0"/>
              <a:t>AWS IAM</a:t>
            </a:r>
            <a:endParaRPr lang="en-US" sz="1000" dirty="0">
              <a:latin typeface="Arial" panose="020B0604020202020204" pitchFamily="34" charset="0"/>
              <a:cs typeface="Arial" panose="020B0604020202020204" pitchFamily="34" charset="0"/>
            </a:endParaRPr>
          </a:p>
          <a:p>
            <a:pPr defTabSz="914437"/>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6482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pPr lvl="1"/>
            <a:r>
              <a:rPr lang="en-US" dirty="0" smtClean="0"/>
              <a:t>AWS IAM</a:t>
            </a:r>
            <a:endParaRPr lang="en-US" dirty="0"/>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589317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The AWS Artifact portal provides on-demand access to AWS' security and compliance documents, also known as audit artifacts.</a:t>
            </a:r>
          </a:p>
          <a:p>
            <a:r>
              <a:rPr lang="en-US" sz="1000" b="0" i="0" kern="1200" dirty="0">
                <a:solidFill>
                  <a:schemeClr val="tx1"/>
                </a:solidFill>
                <a:effectLst/>
                <a:latin typeface="Arial" panose="020B0604020202020204" pitchFamily="34" charset="0"/>
                <a:ea typeface="+mn-ea"/>
                <a:cs typeface="Arial" pitchFamily="34" charset="0"/>
              </a:rPr>
              <a:t>AWS Certificate Manager is a service that lets you easily provision, manage, and deploy Secure Sockets Layer/Transport Layer Security (SSL/TLS) certificates.</a:t>
            </a:r>
          </a:p>
          <a:p>
            <a:r>
              <a:rPr lang="en-US" sz="1000" b="0" i="0" kern="1200" dirty="0">
                <a:solidFill>
                  <a:schemeClr val="tx1"/>
                </a:solidFill>
                <a:effectLst/>
                <a:latin typeface="Arial" panose="020B0604020202020204" pitchFamily="34" charset="0"/>
                <a:ea typeface="+mn-ea"/>
                <a:cs typeface="Arial" pitchFamily="34" charset="0"/>
              </a:rPr>
              <a:t>AWS Key Management Service (KMS) is a managed service that makes it easy for you to create and control the encryption keys used to encrypt your data..</a:t>
            </a:r>
            <a:endParaRPr lang="en-US" dirty="0"/>
          </a:p>
        </p:txBody>
      </p:sp>
    </p:spTree>
    <p:extLst>
      <p:ext uri="{BB962C8B-B14F-4D97-AF65-F5344CB8AC3E}">
        <p14:creationId xmlns:p14="http://schemas.microsoft.com/office/powerpoint/2010/main" val="468367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The AWS Developer Tools is a set of services designed to enable developers and IT operations professionals practicing </a:t>
            </a:r>
            <a:r>
              <a:rPr lang="en-US" sz="1000" b="0" i="0" u="none" strike="noStrike" kern="1200" dirty="0">
                <a:solidFill>
                  <a:schemeClr val="tx1"/>
                </a:solidFill>
                <a:effectLst/>
                <a:latin typeface="Arial" panose="020B0604020202020204" pitchFamily="34" charset="0"/>
                <a:ea typeface="+mn-ea"/>
                <a:cs typeface="Arial" pitchFamily="34" charset="0"/>
                <a:hlinkClick r:id="rId3"/>
              </a:rPr>
              <a:t>DevOps</a:t>
            </a:r>
            <a:r>
              <a:rPr lang="en-US" sz="1000" b="0" i="0" kern="1200" dirty="0">
                <a:solidFill>
                  <a:schemeClr val="tx1"/>
                </a:solidFill>
                <a:effectLst/>
                <a:latin typeface="Arial" panose="020B0604020202020204" pitchFamily="34" charset="0"/>
                <a:ea typeface="+mn-ea"/>
                <a:cs typeface="Arial" pitchFamily="34" charset="0"/>
              </a:rPr>
              <a:t> to rapidly and safely deliver software. Together, these services help you securely store and version control your application's source code and automatically build, test, and deploy your application to AWS or your on-premises environment. You can use AWS CodePipeline to orchestrate an end-to-end software release workflow using these services and third-party tools or integrate each service independently with your existing tools.</a:t>
            </a:r>
            <a:endParaRPr lang="en-US" dirty="0"/>
          </a:p>
        </p:txBody>
      </p:sp>
    </p:spTree>
    <p:extLst>
      <p:ext uri="{BB962C8B-B14F-4D97-AF65-F5344CB8AC3E}">
        <p14:creationId xmlns:p14="http://schemas.microsoft.com/office/powerpoint/2010/main" val="2178457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4576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a:pPr>
            <a:r>
              <a:rPr lang="en-US" sz="1000" dirty="0" smtClean="0"/>
              <a:t>AWS Identity and Access Management (IAM) is an access management service for your AWS cloud resources.  </a:t>
            </a:r>
          </a:p>
          <a:p>
            <a:pPr marL="171450" indent="-171450">
              <a:buFont typeface="Arial" panose="020B0604020202020204" pitchFamily="34" charset="0"/>
              <a:buChar char="•"/>
              <a:defRPr/>
            </a:pPr>
            <a:r>
              <a:rPr lang="en-US" sz="1000" dirty="0" smtClean="0"/>
              <a:t>It enables you to securely control access to AWS services and resources for your users. </a:t>
            </a:r>
          </a:p>
          <a:p>
            <a:pPr marL="171450" indent="-171450">
              <a:buFont typeface="Arial" panose="020B0604020202020204" pitchFamily="34" charset="0"/>
              <a:buChar char="•"/>
              <a:defRPr/>
            </a:pPr>
            <a:r>
              <a:rPr lang="en-US" sz="1000" dirty="0" smtClean="0"/>
              <a:t>One can create and manage AWS users and groups, and use permissions to allow and deny their access to AWS resources.</a:t>
            </a:r>
          </a:p>
          <a:p>
            <a:pPr marL="171450" indent="-171450">
              <a:buFont typeface="Arial" panose="020B0604020202020204" pitchFamily="34" charset="0"/>
              <a:buChar char="•"/>
              <a:defRPr/>
            </a:pPr>
            <a:r>
              <a:rPr lang="en-US" sz="1000" dirty="0" smtClean="0"/>
              <a:t>IAM is a feature of our AWS account which offered at no additional charge. You will be charged only for use of other AWS services by your users.</a:t>
            </a:r>
            <a:endParaRPr lang="en-US" sz="1000"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176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u="sng" kern="1200" dirty="0">
                <a:solidFill>
                  <a:schemeClr val="tx1"/>
                </a:solidFill>
                <a:effectLst/>
                <a:latin typeface="Arial" panose="020B0604020202020204" pitchFamily="34" charset="0"/>
                <a:ea typeface="+mn-ea"/>
                <a:cs typeface="Arial" pitchFamily="34" charset="0"/>
                <a:hlinkClick r:id="rId3"/>
              </a:rPr>
              <a:t>Users</a:t>
            </a:r>
            <a:r>
              <a:rPr lang="en-US" sz="1000" b="0" i="0" kern="1200" dirty="0">
                <a:solidFill>
                  <a:schemeClr val="tx1"/>
                </a:solidFill>
                <a:effectLst/>
                <a:latin typeface="Arial" panose="020B0604020202020204" pitchFamily="34" charset="0"/>
                <a:ea typeface="+mn-ea"/>
                <a:cs typeface="Arial" pitchFamily="34" charset="0"/>
              </a:rPr>
              <a:t> – Create individual users.</a:t>
            </a:r>
          </a:p>
          <a:p>
            <a:r>
              <a:rPr lang="en-US" sz="1000" b="0" i="0" u="none" strike="noStrike" kern="1200" dirty="0">
                <a:solidFill>
                  <a:schemeClr val="tx1"/>
                </a:solidFill>
                <a:effectLst/>
                <a:latin typeface="Arial" panose="020B0604020202020204" pitchFamily="34" charset="0"/>
                <a:ea typeface="+mn-ea"/>
                <a:cs typeface="Arial" pitchFamily="34" charset="0"/>
                <a:hlinkClick r:id="rId3"/>
              </a:rPr>
              <a:t>Groups</a:t>
            </a:r>
            <a:r>
              <a:rPr lang="en-US" sz="1000" b="0" i="0" kern="1200" dirty="0">
                <a:solidFill>
                  <a:schemeClr val="tx1"/>
                </a:solidFill>
                <a:effectLst/>
                <a:latin typeface="Arial" panose="020B0604020202020204" pitchFamily="34" charset="0"/>
                <a:ea typeface="+mn-ea"/>
                <a:cs typeface="Arial" pitchFamily="34" charset="0"/>
              </a:rPr>
              <a:t> – Manage permissions with groups.</a:t>
            </a:r>
          </a:p>
          <a:p>
            <a:r>
              <a:rPr lang="en-US" sz="1000" b="0" i="0" u="none" strike="noStrike" kern="1200" dirty="0">
                <a:solidFill>
                  <a:schemeClr val="tx1"/>
                </a:solidFill>
                <a:effectLst/>
                <a:latin typeface="Arial" panose="020B0604020202020204" pitchFamily="34" charset="0"/>
                <a:ea typeface="+mn-ea"/>
                <a:cs typeface="Arial" pitchFamily="34" charset="0"/>
                <a:hlinkClick r:id="rId4"/>
              </a:rPr>
              <a:t>Permissions</a:t>
            </a:r>
            <a:r>
              <a:rPr lang="en-US" sz="1000" b="0" i="0" kern="1200" dirty="0">
                <a:solidFill>
                  <a:schemeClr val="tx1"/>
                </a:solidFill>
                <a:effectLst/>
                <a:latin typeface="Arial" panose="020B0604020202020204" pitchFamily="34" charset="0"/>
                <a:ea typeface="+mn-ea"/>
                <a:cs typeface="Arial" pitchFamily="34" charset="0"/>
              </a:rPr>
              <a:t> – Grant least privilege.</a:t>
            </a:r>
          </a:p>
          <a:p>
            <a:r>
              <a:rPr lang="en-US" sz="1000" b="0" i="0" u="none" strike="noStrike" kern="1200" dirty="0">
                <a:solidFill>
                  <a:schemeClr val="tx1"/>
                </a:solidFill>
                <a:effectLst/>
                <a:latin typeface="Arial" panose="020B0604020202020204" pitchFamily="34" charset="0"/>
                <a:ea typeface="+mn-ea"/>
                <a:cs typeface="Arial" pitchFamily="34" charset="0"/>
                <a:hlinkClick r:id="rId5"/>
              </a:rPr>
              <a:t>Auditing</a:t>
            </a:r>
            <a:r>
              <a:rPr lang="en-US" sz="1000" b="0" i="0" kern="1200" dirty="0">
                <a:solidFill>
                  <a:schemeClr val="tx1"/>
                </a:solidFill>
                <a:effectLst/>
                <a:latin typeface="Arial" panose="020B0604020202020204" pitchFamily="34" charset="0"/>
                <a:ea typeface="+mn-ea"/>
                <a:cs typeface="Arial" pitchFamily="34" charset="0"/>
              </a:rPr>
              <a:t> – Turn on AWS CloudTrail.</a:t>
            </a:r>
          </a:p>
          <a:p>
            <a:r>
              <a:rPr lang="en-US" sz="1000" b="0" i="0" u="none" strike="noStrike" kern="1200" dirty="0">
                <a:solidFill>
                  <a:schemeClr val="tx1"/>
                </a:solidFill>
                <a:effectLst/>
                <a:latin typeface="Arial" panose="020B0604020202020204" pitchFamily="34" charset="0"/>
                <a:ea typeface="+mn-ea"/>
                <a:cs typeface="Arial" pitchFamily="34" charset="0"/>
                <a:hlinkClick r:id="rId6"/>
              </a:rPr>
              <a:t>Password</a:t>
            </a:r>
            <a:r>
              <a:rPr lang="en-US" sz="1000" b="0" i="0" kern="1200" dirty="0">
                <a:solidFill>
                  <a:schemeClr val="tx1"/>
                </a:solidFill>
                <a:effectLst/>
                <a:latin typeface="Arial" panose="020B0604020202020204" pitchFamily="34" charset="0"/>
                <a:ea typeface="+mn-ea"/>
                <a:cs typeface="Arial" pitchFamily="34" charset="0"/>
              </a:rPr>
              <a:t> – Configure a strong password policy.</a:t>
            </a:r>
          </a:p>
          <a:p>
            <a:r>
              <a:rPr lang="en-US" sz="1000" b="0" i="0" u="none" strike="noStrike" kern="1200" dirty="0">
                <a:solidFill>
                  <a:schemeClr val="tx1"/>
                </a:solidFill>
                <a:effectLst/>
                <a:latin typeface="Arial" panose="020B0604020202020204" pitchFamily="34" charset="0"/>
                <a:ea typeface="+mn-ea"/>
                <a:cs typeface="Arial" pitchFamily="34" charset="0"/>
                <a:hlinkClick r:id="rId7"/>
              </a:rPr>
              <a:t>MFA</a:t>
            </a:r>
            <a:r>
              <a:rPr lang="en-US" sz="1000" b="0" i="0" kern="1200" dirty="0">
                <a:solidFill>
                  <a:schemeClr val="tx1"/>
                </a:solidFill>
                <a:effectLst/>
                <a:latin typeface="Arial" panose="020B0604020202020204" pitchFamily="34" charset="0"/>
                <a:ea typeface="+mn-ea"/>
                <a:cs typeface="Arial" pitchFamily="34" charset="0"/>
              </a:rPr>
              <a:t> – Enable MFA for privileged user</a:t>
            </a:r>
            <a:br>
              <a:rPr lang="en-US" sz="1000" b="0" i="0" kern="1200" dirty="0">
                <a:solidFill>
                  <a:schemeClr val="tx1"/>
                </a:solidFill>
                <a:effectLst/>
                <a:latin typeface="Arial" panose="020B0604020202020204" pitchFamily="34" charset="0"/>
                <a:ea typeface="+mn-ea"/>
                <a:cs typeface="Arial" pitchFamily="34" charset="0"/>
              </a:rPr>
            </a:br>
            <a:endParaRPr lang="en-US" sz="1000" b="0" i="0" kern="1200" dirty="0">
              <a:solidFill>
                <a:schemeClr val="tx1"/>
              </a:solidFill>
              <a:effectLst/>
              <a:latin typeface="Arial" panose="020B0604020202020204" pitchFamily="34" charset="0"/>
              <a:ea typeface="+mn-ea"/>
              <a:cs typeface="Arial" pitchFamily="34" charset="0"/>
            </a:endParaRPr>
          </a:p>
          <a:p>
            <a:r>
              <a:rPr lang="en-US" dirty="0"/>
              <a:t/>
            </a:r>
            <a:br>
              <a:rPr lang="en-US" dirty="0"/>
            </a:br>
            <a:endParaRPr lang="en-US" dirty="0"/>
          </a:p>
        </p:txBody>
      </p:sp>
    </p:spTree>
    <p:extLst>
      <p:ext uri="{BB962C8B-B14F-4D97-AF65-F5344CB8AC3E}">
        <p14:creationId xmlns:p14="http://schemas.microsoft.com/office/powerpoint/2010/main" val="1830002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sz="1000" b="0" i="0" kern="1200" dirty="0">
              <a:solidFill>
                <a:schemeClr val="tx1"/>
              </a:solidFill>
              <a:effectLst/>
              <a:latin typeface="Arial" panose="020B0604020202020204" pitchFamily="34" charset="0"/>
              <a:ea typeface="+mn-ea"/>
              <a:cs typeface="Arial" pitchFamily="34" charset="0"/>
            </a:endParaRPr>
          </a:p>
          <a:p>
            <a:r>
              <a:rPr lang="en-US" sz="1000" b="0" i="0" u="none" strike="noStrike" kern="1200" dirty="0">
                <a:solidFill>
                  <a:schemeClr val="tx1"/>
                </a:solidFill>
                <a:effectLst/>
                <a:latin typeface="Arial" panose="020B0604020202020204" pitchFamily="34" charset="0"/>
                <a:ea typeface="+mn-ea"/>
                <a:cs typeface="Arial" pitchFamily="34" charset="0"/>
                <a:hlinkClick r:id="rId3"/>
              </a:rPr>
              <a:t>Roles</a:t>
            </a:r>
            <a:r>
              <a:rPr lang="en-US" sz="1000" b="0" i="0" kern="1200" dirty="0">
                <a:solidFill>
                  <a:schemeClr val="tx1"/>
                </a:solidFill>
                <a:effectLst/>
                <a:latin typeface="Arial" panose="020B0604020202020204" pitchFamily="34" charset="0"/>
                <a:ea typeface="+mn-ea"/>
                <a:cs typeface="Arial" pitchFamily="34" charset="0"/>
              </a:rPr>
              <a:t> – Use IAM roles for Amazon EC2 instances.</a:t>
            </a:r>
          </a:p>
          <a:p>
            <a:r>
              <a:rPr lang="en-US" sz="1000" b="0" i="0" u="none" strike="noStrike" kern="1200" dirty="0">
                <a:solidFill>
                  <a:schemeClr val="tx1"/>
                </a:solidFill>
                <a:effectLst/>
                <a:latin typeface="Arial" panose="020B0604020202020204" pitchFamily="34" charset="0"/>
                <a:ea typeface="+mn-ea"/>
                <a:cs typeface="Arial" pitchFamily="34" charset="0"/>
                <a:hlinkClick r:id="rId4"/>
              </a:rPr>
              <a:t>Sharing</a:t>
            </a:r>
            <a:r>
              <a:rPr lang="en-US" sz="1000" b="0" i="0" kern="1200" dirty="0">
                <a:solidFill>
                  <a:schemeClr val="tx1"/>
                </a:solidFill>
                <a:effectLst/>
                <a:latin typeface="Arial" panose="020B0604020202020204" pitchFamily="34" charset="0"/>
                <a:ea typeface="+mn-ea"/>
                <a:cs typeface="Arial" pitchFamily="34" charset="0"/>
              </a:rPr>
              <a:t> – Use IAM roles to share access.</a:t>
            </a:r>
          </a:p>
          <a:p>
            <a:r>
              <a:rPr lang="en-US" sz="1000" b="0" i="0" u="none" strike="noStrike" kern="1200" dirty="0">
                <a:solidFill>
                  <a:schemeClr val="tx1"/>
                </a:solidFill>
                <a:effectLst/>
                <a:latin typeface="Arial" panose="020B0604020202020204" pitchFamily="34" charset="0"/>
                <a:ea typeface="+mn-ea"/>
                <a:cs typeface="Arial" pitchFamily="34" charset="0"/>
                <a:hlinkClick r:id="rId5"/>
              </a:rPr>
              <a:t>Rotate</a:t>
            </a:r>
            <a:r>
              <a:rPr lang="en-US" sz="1000" b="0" i="0" kern="1200" dirty="0">
                <a:solidFill>
                  <a:schemeClr val="tx1"/>
                </a:solidFill>
                <a:effectLst/>
                <a:latin typeface="Arial" panose="020B0604020202020204" pitchFamily="34" charset="0"/>
                <a:ea typeface="+mn-ea"/>
                <a:cs typeface="Arial" pitchFamily="34" charset="0"/>
              </a:rPr>
              <a:t> – Rotate security credentials regularly.</a:t>
            </a:r>
          </a:p>
          <a:p>
            <a:r>
              <a:rPr lang="en-US" sz="1000" b="0" i="0" u="none" strike="noStrike" kern="1200" dirty="0">
                <a:solidFill>
                  <a:schemeClr val="tx1"/>
                </a:solidFill>
                <a:effectLst/>
                <a:latin typeface="Arial" panose="020B0604020202020204" pitchFamily="34" charset="0"/>
                <a:ea typeface="+mn-ea"/>
                <a:cs typeface="Arial" pitchFamily="34" charset="0"/>
                <a:hlinkClick r:id="rId6"/>
              </a:rPr>
              <a:t>Conditions</a:t>
            </a:r>
            <a:r>
              <a:rPr lang="en-US" sz="1000" b="0" i="0" kern="1200" dirty="0">
                <a:solidFill>
                  <a:schemeClr val="tx1"/>
                </a:solidFill>
                <a:effectLst/>
                <a:latin typeface="Arial" panose="020B0604020202020204" pitchFamily="34" charset="0"/>
                <a:ea typeface="+mn-ea"/>
                <a:cs typeface="Arial" pitchFamily="34" charset="0"/>
              </a:rPr>
              <a:t> – Restrict privileged access further with conditions.</a:t>
            </a:r>
          </a:p>
          <a:p>
            <a:r>
              <a:rPr lang="en-US" sz="1000" b="0" i="0" u="none" strike="noStrike" kern="1200" dirty="0">
                <a:solidFill>
                  <a:schemeClr val="tx1"/>
                </a:solidFill>
                <a:effectLst/>
                <a:latin typeface="Arial" panose="020B0604020202020204" pitchFamily="34" charset="0"/>
                <a:ea typeface="+mn-ea"/>
                <a:cs typeface="Arial" pitchFamily="34" charset="0"/>
                <a:hlinkClick r:id="rId7"/>
              </a:rPr>
              <a:t>Root</a:t>
            </a:r>
            <a:r>
              <a:rPr lang="en-US" sz="1000" b="0" i="0" kern="1200" dirty="0">
                <a:solidFill>
                  <a:schemeClr val="tx1"/>
                </a:solidFill>
                <a:effectLst/>
                <a:latin typeface="Arial" panose="020B0604020202020204" pitchFamily="34" charset="0"/>
                <a:ea typeface="+mn-ea"/>
                <a:cs typeface="Arial" pitchFamily="34" charset="0"/>
              </a:rPr>
              <a:t> – Reduce or remove use of root.</a:t>
            </a:r>
            <a:endParaRPr lang="en-US" dirty="0"/>
          </a:p>
        </p:txBody>
      </p:sp>
    </p:spTree>
    <p:extLst>
      <p:ext uri="{BB962C8B-B14F-4D97-AF65-F5344CB8AC3E}">
        <p14:creationId xmlns:p14="http://schemas.microsoft.com/office/powerpoint/2010/main" val="1011831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You can enable your </a:t>
            </a:r>
            <a:r>
              <a:rPr lang="en-US" sz="1000" b="0" i="0" u="none" strike="noStrike" kern="1200" dirty="0">
                <a:solidFill>
                  <a:schemeClr val="tx1"/>
                </a:solidFill>
                <a:effectLst/>
                <a:latin typeface="Arial" panose="020B0604020202020204" pitchFamily="34" charset="0"/>
                <a:ea typeface="+mn-ea"/>
                <a:cs typeface="Arial" pitchFamily="34" charset="0"/>
                <a:hlinkClick r:id="rId3"/>
              </a:rPr>
              <a:t>mobile and browser-based applications</a:t>
            </a:r>
            <a:r>
              <a:rPr lang="en-US" sz="1000" b="0" i="0" kern="1200" dirty="0">
                <a:solidFill>
                  <a:schemeClr val="tx1"/>
                </a:solidFill>
                <a:effectLst/>
                <a:latin typeface="Arial" panose="020B0604020202020204" pitchFamily="34" charset="0"/>
                <a:ea typeface="+mn-ea"/>
                <a:cs typeface="Arial" pitchFamily="34" charset="0"/>
              </a:rPr>
              <a:t> to securely access AWS resources by requesting temporary security credentials that grant access only to specific AWS resources for a configurable period of time.</a:t>
            </a:r>
          </a:p>
          <a:p>
            <a:endParaRPr lang="en-US" sz="1000" b="0" i="0" kern="1200" dirty="0">
              <a:solidFill>
                <a:schemeClr val="tx1"/>
              </a:solidFill>
              <a:effectLst/>
              <a:latin typeface="Arial" panose="020B0604020202020204" pitchFamily="34" charset="0"/>
              <a:ea typeface="+mn-ea"/>
              <a:cs typeface="Arial" pitchFamily="34" charset="0"/>
            </a:endParaRPr>
          </a:p>
          <a:p>
            <a:r>
              <a:rPr lang="en-US" sz="1000" b="0" i="0" kern="1200" dirty="0">
                <a:solidFill>
                  <a:schemeClr val="tx1"/>
                </a:solidFill>
                <a:effectLst/>
                <a:latin typeface="Arial" panose="020B0604020202020204" pitchFamily="34" charset="0"/>
                <a:ea typeface="+mn-ea"/>
                <a:cs typeface="Arial" pitchFamily="34" charset="0"/>
              </a:rPr>
              <a:t>IAM can be used to grant your employees and applications </a:t>
            </a:r>
            <a:r>
              <a:rPr lang="en-US" sz="1000" b="0" i="0" u="none" strike="noStrike" kern="1200" dirty="0">
                <a:solidFill>
                  <a:schemeClr val="tx1"/>
                </a:solidFill>
                <a:effectLst/>
                <a:latin typeface="Arial" panose="020B0604020202020204" pitchFamily="34" charset="0"/>
                <a:ea typeface="+mn-ea"/>
                <a:cs typeface="Arial" pitchFamily="34" charset="0"/>
                <a:hlinkClick r:id="rId4"/>
              </a:rPr>
              <a:t>federated access</a:t>
            </a:r>
            <a:r>
              <a:rPr lang="en-US" sz="1000" b="0" i="0" kern="1200" dirty="0">
                <a:solidFill>
                  <a:schemeClr val="tx1"/>
                </a:solidFill>
                <a:effectLst/>
                <a:latin typeface="Arial" panose="020B0604020202020204" pitchFamily="34" charset="0"/>
                <a:ea typeface="+mn-ea"/>
                <a:cs typeface="Arial" pitchFamily="34" charset="0"/>
              </a:rPr>
              <a:t> to the AWS Management Console and AWS service APIs, using your existing </a:t>
            </a:r>
            <a:r>
              <a:rPr lang="en-US" sz="1000" b="0" i="0" u="none" strike="noStrike" kern="1200" dirty="0">
                <a:solidFill>
                  <a:schemeClr val="tx1"/>
                </a:solidFill>
                <a:effectLst/>
                <a:latin typeface="Arial" panose="020B0604020202020204" pitchFamily="34" charset="0"/>
                <a:ea typeface="+mn-ea"/>
                <a:cs typeface="Arial" pitchFamily="34" charset="0"/>
                <a:hlinkClick r:id="rId5"/>
              </a:rPr>
              <a:t>identity systems</a:t>
            </a:r>
            <a:r>
              <a:rPr lang="en-US" sz="1000" b="0" i="0" kern="1200" dirty="0">
                <a:solidFill>
                  <a:schemeClr val="tx1"/>
                </a:solidFill>
                <a:effectLst/>
                <a:latin typeface="Arial" panose="020B0604020202020204" pitchFamily="34" charset="0"/>
                <a:ea typeface="+mn-ea"/>
                <a:cs typeface="Arial" pitchFamily="34" charset="0"/>
              </a:rPr>
              <a:t> such as Microsoft Active Directory. You can use any </a:t>
            </a:r>
            <a:r>
              <a:rPr lang="en-US" sz="1000" b="0" i="0" u="none" strike="noStrike" kern="1200" dirty="0">
                <a:solidFill>
                  <a:schemeClr val="tx1"/>
                </a:solidFill>
                <a:effectLst/>
                <a:latin typeface="Arial" panose="020B0604020202020204" pitchFamily="34" charset="0"/>
                <a:ea typeface="+mn-ea"/>
                <a:cs typeface="Arial" pitchFamily="34" charset="0"/>
                <a:hlinkClick r:id="rId6"/>
              </a:rPr>
              <a:t>identity management</a:t>
            </a:r>
            <a:r>
              <a:rPr lang="en-US" sz="1000" b="0" i="0" kern="1200" dirty="0">
                <a:solidFill>
                  <a:schemeClr val="tx1"/>
                </a:solidFill>
                <a:effectLst/>
                <a:latin typeface="Arial" panose="020B0604020202020204" pitchFamily="34" charset="0"/>
                <a:ea typeface="+mn-ea"/>
                <a:cs typeface="Arial" pitchFamily="34" charset="0"/>
              </a:rPr>
              <a:t> solution that supports </a:t>
            </a:r>
            <a:r>
              <a:rPr lang="en-US" sz="1000" b="0" i="0" u="none" strike="noStrike" kern="1200" dirty="0">
                <a:solidFill>
                  <a:schemeClr val="tx1"/>
                </a:solidFill>
                <a:effectLst/>
                <a:latin typeface="Arial" panose="020B0604020202020204" pitchFamily="34" charset="0"/>
                <a:ea typeface="+mn-ea"/>
                <a:cs typeface="Arial" pitchFamily="34" charset="0"/>
                <a:hlinkClick r:id="rId7"/>
              </a:rPr>
              <a:t>SAML 2.0</a:t>
            </a:r>
            <a:r>
              <a:rPr lang="en-US" sz="1000" b="0" i="0" kern="1200" dirty="0">
                <a:solidFill>
                  <a:schemeClr val="tx1"/>
                </a:solidFill>
                <a:effectLst/>
                <a:latin typeface="Arial" panose="020B0604020202020204" pitchFamily="34" charset="0"/>
                <a:ea typeface="+mn-ea"/>
                <a:cs typeface="Arial" pitchFamily="34" charset="0"/>
              </a:rPr>
              <a:t>, or feel free to use one of our federation samples (</a:t>
            </a:r>
            <a:r>
              <a:rPr lang="en-US" sz="1000" b="0" i="0" u="none" strike="noStrike" kern="1200" dirty="0">
                <a:solidFill>
                  <a:schemeClr val="tx1"/>
                </a:solidFill>
                <a:effectLst/>
                <a:latin typeface="Arial" panose="020B0604020202020204" pitchFamily="34" charset="0"/>
                <a:ea typeface="+mn-ea"/>
                <a:cs typeface="Arial" pitchFamily="34" charset="0"/>
                <a:hlinkClick r:id="rId8"/>
              </a:rPr>
              <a:t>AWS Console SSO</a:t>
            </a:r>
            <a:r>
              <a:rPr lang="en-US" sz="1000" b="0" i="0" kern="1200" dirty="0">
                <a:solidFill>
                  <a:schemeClr val="tx1"/>
                </a:solidFill>
                <a:effectLst/>
                <a:latin typeface="Arial" panose="020B0604020202020204" pitchFamily="34" charset="0"/>
                <a:ea typeface="+mn-ea"/>
                <a:cs typeface="Arial" pitchFamily="34" charset="0"/>
              </a:rPr>
              <a:t> or </a:t>
            </a:r>
            <a:r>
              <a:rPr lang="en-US" sz="1000" b="0" i="0" u="none" strike="noStrike" kern="1200" dirty="0">
                <a:solidFill>
                  <a:schemeClr val="tx1"/>
                </a:solidFill>
                <a:effectLst/>
                <a:latin typeface="Arial" panose="020B0604020202020204" pitchFamily="34" charset="0"/>
                <a:ea typeface="+mn-ea"/>
                <a:cs typeface="Arial" pitchFamily="34" charset="0"/>
                <a:hlinkClick r:id="rId9"/>
              </a:rPr>
              <a:t>API federation</a:t>
            </a:r>
            <a:r>
              <a:rPr lang="en-US" sz="1000" b="0" i="0" kern="1200" dirty="0">
                <a:solidFill>
                  <a:schemeClr val="tx1"/>
                </a:solidFill>
                <a:effectLst/>
                <a:latin typeface="Arial" panose="020B0604020202020204" pitchFamily="34" charset="0"/>
                <a:ea typeface="+mn-ea"/>
                <a:cs typeface="Arial" pitchFamily="34" charset="0"/>
              </a:rPr>
              <a:t>).</a:t>
            </a:r>
            <a:endParaRPr lang="en-US" dirty="0"/>
          </a:p>
        </p:txBody>
      </p:sp>
    </p:spTree>
    <p:extLst>
      <p:ext uri="{BB962C8B-B14F-4D97-AF65-F5344CB8AC3E}">
        <p14:creationId xmlns:p14="http://schemas.microsoft.com/office/powerpoint/2010/main" val="4505644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21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978222593"/>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25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565011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83"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947160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307"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864419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331"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230578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355"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23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772605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978222593"/>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127076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91"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36.xml"/><Relationship Id="rId5" Type="http://schemas.openxmlformats.org/officeDocument/2006/relationships/image" Target="../media/image40.png"/><Relationship Id="rId4" Type="http://schemas.openxmlformats.org/officeDocument/2006/relationships/image" Target="../media/image42.jpe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36.xml"/><Relationship Id="rId5" Type="http://schemas.openxmlformats.org/officeDocument/2006/relationships/image" Target="../media/image40.png"/><Relationship Id="rId4" Type="http://schemas.openxmlformats.org/officeDocument/2006/relationships/image" Target="../media/image43.jpe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image" Target="../media/image44.png"/><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hyperlink" Target="http://aws.amazon.com/iam/details/mfa/" TargetMode="External"/><Relationship Id="rId2" Type="http://schemas.openxmlformats.org/officeDocument/2006/relationships/notesSlide" Target="../notesSlides/notesSlide9.xml"/><Relationship Id="rId1" Type="http://schemas.openxmlformats.org/officeDocument/2006/relationships/slideLayout" Target="../slideLayouts/slideLayout36.xml"/><Relationship Id="rId5" Type="http://schemas.openxmlformats.org/officeDocument/2006/relationships/image" Target="../media/image40.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AWS Administration service </a:t>
            </a:r>
            <a:endParaRPr lang="en-US" sz="4400" b="0" dirty="0">
              <a:solidFill>
                <a:srgbClr val="000000"/>
              </a:solidFill>
              <a:latin typeface="Candara" pitchFamily="34" charset="0"/>
              <a:ea typeface="ＭＳ Ｐゴシック" pitchFamily="34" charset="-128"/>
            </a:endParaRPr>
          </a:p>
        </p:txBody>
      </p:sp>
      <p:sp>
        <p:nvSpPr>
          <p:cNvPr id="12" name="Subtitle 11"/>
          <p:cNvSpPr>
            <a:spLocks noGrp="1"/>
          </p:cNvSpPr>
          <p:nvPr>
            <p:ph type="subTitle" idx="1"/>
          </p:nvPr>
        </p:nvSpPr>
        <p:spPr/>
        <p:txBody>
          <a:bodyPr>
            <a:noAutofit/>
          </a:bodyPr>
          <a:lstStyle/>
          <a:p>
            <a:pPr lvl="0"/>
            <a:r>
              <a:rPr lang="en-US" sz="2000" dirty="0">
                <a:solidFill>
                  <a:srgbClr val="000000"/>
                </a:solidFill>
                <a:latin typeface="Candara" pitchFamily="34" charset="0"/>
                <a:ea typeface="ＭＳ Ｐゴシック" pitchFamily="34" charset="-128"/>
                <a:cs typeface="+mj-cs"/>
              </a:rPr>
              <a:t>Lesson 08: </a:t>
            </a:r>
            <a:r>
              <a:rPr lang="en-US" sz="2000" dirty="0">
                <a:latin typeface="Candara" pitchFamily="34" charset="0"/>
              </a:rPr>
              <a:t>AWS Administration service</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56" y="5386746"/>
            <a:ext cx="3146425" cy="1265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Image result for AWS IAM"/>
          <p:cNvPicPr/>
          <p:nvPr/>
        </p:nvPicPr>
        <p:blipFill>
          <a:blip r:embed="rId4">
            <a:extLst>
              <a:ext uri="{28A0092B-C50C-407E-A947-70E740481C1C}">
                <a14:useLocalDpi xmlns:a14="http://schemas.microsoft.com/office/drawing/2010/main" val="0"/>
              </a:ext>
            </a:extLst>
          </a:blip>
          <a:srcRect/>
          <a:stretch>
            <a:fillRect/>
          </a:stretch>
        </p:blipFill>
        <p:spPr bwMode="auto">
          <a:xfrm>
            <a:off x="7684101" y="5569163"/>
            <a:ext cx="1459899" cy="10828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1030514" y="307068"/>
            <a:ext cx="8229600" cy="804863"/>
          </a:xfrm>
        </p:spPr>
        <p:txBody>
          <a:bodyPr vert="horz" lIns="84406" tIns="42203" rIns="84406" bIns="42203" rtlCol="0" anchor="ctr">
            <a:noAutofit/>
          </a:bodyPr>
          <a:lstStyle/>
          <a:p>
            <a:r>
              <a:rPr lang="en-US" sz="2000" dirty="0"/>
              <a:t>9.1: AWS IAM</a:t>
            </a:r>
            <a:br>
              <a:rPr lang="en-US" sz="2000" dirty="0"/>
            </a:br>
            <a:r>
              <a:rPr lang="en-US" altLang="en-US" sz="2000" b="1" dirty="0"/>
              <a:t>AWS </a:t>
            </a:r>
            <a:r>
              <a:rPr lang="en-US" sz="2000" dirty="0"/>
              <a:t>IAM – Functionality</a:t>
            </a:r>
            <a:endParaRPr lang="en-US" altLang="en-US" sz="2000" b="1" dirty="0"/>
          </a:p>
        </p:txBody>
      </p:sp>
      <p:sp>
        <p:nvSpPr>
          <p:cNvPr id="45059" name="Content Placeholder 2"/>
          <p:cNvSpPr>
            <a:spLocks noGrp="1"/>
          </p:cNvSpPr>
          <p:nvPr>
            <p:ph idx="4294967295"/>
          </p:nvPr>
        </p:nvSpPr>
        <p:spPr>
          <a:xfrm>
            <a:off x="928915" y="1376241"/>
            <a:ext cx="7597775" cy="4178300"/>
          </a:xfrm>
        </p:spPr>
        <p:txBody>
          <a:bodyPr/>
          <a:lstStyle/>
          <a:p>
            <a:pPr>
              <a:defRPr/>
            </a:pPr>
            <a:r>
              <a:rPr lang="en-US" sz="1800" dirty="0">
                <a:latin typeface="Verdana" panose="020B0604030504040204" pitchFamily="34" charset="0"/>
                <a:ea typeface="Verdana" panose="020B0604030504040204" pitchFamily="34" charset="0"/>
                <a:cs typeface="Verdana" panose="020B0604030504040204" pitchFamily="34" charset="0"/>
              </a:rPr>
              <a:t>AWS IAM allows you to</a:t>
            </a:r>
            <a:r>
              <a:rPr lang="en-US" sz="1800" dirty="0" smtClean="0"/>
              <a:t>:</a:t>
            </a:r>
          </a:p>
          <a:p>
            <a:pPr>
              <a:defRPr/>
            </a:pPr>
            <a:endParaRPr lang="en-US" sz="1800" dirty="0"/>
          </a:p>
          <a:p>
            <a:pPr lvl="1">
              <a:defRPr/>
            </a:pPr>
            <a:r>
              <a:rPr lang="en-US" dirty="0">
                <a:latin typeface="Verdana" panose="020B0604030504040204" pitchFamily="34" charset="0"/>
                <a:ea typeface="Verdana" panose="020B0604030504040204" pitchFamily="34" charset="0"/>
                <a:cs typeface="Verdana" panose="020B0604030504040204" pitchFamily="34" charset="0"/>
              </a:rPr>
              <a:t>Manage IAM users and their access :  ---  </a:t>
            </a:r>
          </a:p>
          <a:p>
            <a:pPr lvl="1">
              <a:defRPr/>
            </a:pPr>
            <a:r>
              <a:rPr lang="en-US" dirty="0">
                <a:latin typeface="Verdana" panose="020B0604030504040204" pitchFamily="34" charset="0"/>
                <a:ea typeface="Verdana" panose="020B0604030504040204" pitchFamily="34" charset="0"/>
                <a:cs typeface="Verdana" panose="020B0604030504040204" pitchFamily="34" charset="0"/>
              </a:rPr>
              <a:t>Manage IAM roles and their permissions</a:t>
            </a:r>
          </a:p>
          <a:p>
            <a:pPr lvl="1">
              <a:defRPr/>
            </a:pPr>
            <a:r>
              <a:rPr lang="en-US" dirty="0">
                <a:latin typeface="Verdana" panose="020B0604030504040204" pitchFamily="34" charset="0"/>
                <a:ea typeface="Verdana" panose="020B0604030504040204" pitchFamily="34" charset="0"/>
                <a:cs typeface="Verdana" panose="020B0604030504040204" pitchFamily="34" charset="0"/>
              </a:rPr>
              <a:t>Manage federated users and their permissions</a:t>
            </a:r>
          </a:p>
          <a:p>
            <a:pPr marL="0" indent="0">
              <a:buNone/>
              <a:defRPr/>
            </a:pPr>
            <a:r>
              <a:rPr lang="en-US" sz="1800" dirty="0"/>
              <a:t>  </a:t>
            </a:r>
          </a:p>
          <a:p>
            <a:pPr marL="0" indent="0">
              <a:buNone/>
              <a:defRPr/>
            </a:pPr>
            <a:endParaRPr lang="en-US" sz="1800" dirty="0"/>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Image result for AWS IAM"/>
          <p:cNvPicPr/>
          <p:nvPr/>
        </p:nvPicPr>
        <p:blipFill>
          <a:blip r:embed="rId4">
            <a:extLst>
              <a:ext uri="{28A0092B-C50C-407E-A947-70E740481C1C}">
                <a14:useLocalDpi xmlns:a14="http://schemas.microsoft.com/office/drawing/2010/main" val="0"/>
              </a:ext>
            </a:extLst>
          </a:blip>
          <a:srcRect/>
          <a:stretch>
            <a:fillRect/>
          </a:stretch>
        </p:blipFill>
        <p:spPr bwMode="auto">
          <a:xfrm>
            <a:off x="7640327" y="5013131"/>
            <a:ext cx="1459899" cy="1082821"/>
          </a:xfrm>
          <a:prstGeom prst="rect">
            <a:avLst/>
          </a:prstGeom>
          <a:noFill/>
          <a:ln>
            <a:noFill/>
          </a:ln>
        </p:spPr>
      </p:pic>
    </p:spTree>
    <p:extLst>
      <p:ext uri="{BB962C8B-B14F-4D97-AF65-F5344CB8AC3E}">
        <p14:creationId xmlns:p14="http://schemas.microsoft.com/office/powerpoint/2010/main" val="3826892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354693"/>
            <a:ext cx="8531225" cy="855663"/>
          </a:xfrm>
        </p:spPr>
        <p:txBody>
          <a:bodyPr>
            <a:normAutofit/>
          </a:bodyPr>
          <a:lstStyle/>
          <a:p>
            <a:r>
              <a:rPr lang="en-US" sz="2000" dirty="0"/>
              <a:t>8.1: AWS IAM</a:t>
            </a:r>
            <a:br>
              <a:rPr lang="en-US" sz="2000" dirty="0"/>
            </a:br>
            <a:r>
              <a:rPr lang="en-US" sz="2000" dirty="0"/>
              <a:t>Demo</a:t>
            </a:r>
          </a:p>
        </p:txBody>
      </p:sp>
      <p:sp>
        <p:nvSpPr>
          <p:cNvPr id="281679" name="Rectangle 79"/>
          <p:cNvSpPr>
            <a:spLocks noGrp="1"/>
          </p:cNvSpPr>
          <p:nvPr>
            <p:ph idx="4294967295"/>
          </p:nvPr>
        </p:nvSpPr>
        <p:spPr>
          <a:xfrm>
            <a:off x="740228" y="1495425"/>
            <a:ext cx="6650038" cy="4643438"/>
          </a:xfrm>
        </p:spPr>
        <p:txBody>
          <a:bodyPr/>
          <a:lstStyle/>
          <a:p>
            <a:r>
              <a:rPr lang="en-US" dirty="0">
                <a:solidFill>
                  <a:srgbClr val="000000"/>
                </a:solidFill>
                <a:latin typeface="Candara"/>
              </a:rPr>
              <a:t>Demo on:</a:t>
            </a:r>
          </a:p>
          <a:p>
            <a:pPr lvl="1"/>
            <a:r>
              <a:rPr lang="en-US" dirty="0">
                <a:solidFill>
                  <a:srgbClr val="000000"/>
                </a:solidFill>
                <a:latin typeface="Candara"/>
                <a:cs typeface="Arial" pitchFamily="34" charset="0"/>
              </a:rPr>
              <a:t>Amazon IAM ( Refer Steps in Note section )</a:t>
            </a:r>
          </a:p>
        </p:txBody>
      </p:sp>
      <p:sp>
        <p:nvSpPr>
          <p:cNvPr id="4" name="Cloud 3"/>
          <p:cNvSpPr/>
          <p:nvPr/>
        </p:nvSpPr>
        <p:spPr>
          <a:xfrm>
            <a:off x="1269243" y="3186533"/>
            <a:ext cx="4043936" cy="2610879"/>
          </a:xfrm>
          <a:prstGeom prst="cloud">
            <a:avLst/>
          </a:prstGeom>
          <a:ln/>
          <a:effectLst>
            <a:glow rad="228600">
              <a:schemeClr val="accent1">
                <a:satMod val="175000"/>
                <a:alpha val="40000"/>
              </a:schemeClr>
            </a:glow>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anchor="ctr"/>
          <a:lstStyle/>
          <a:p>
            <a:pPr algn="ctr" eaLnBrk="1" hangingPunct="1">
              <a:defRPr/>
            </a:pPr>
            <a:endParaRPr lang="en-US" sz="1662" dirty="0"/>
          </a:p>
        </p:txBody>
      </p:sp>
      <p:pic>
        <p:nvPicPr>
          <p:cNvPr id="6" name="Picture 5" descr="Image result for AWS IAM"/>
          <p:cNvPicPr/>
          <p:nvPr/>
        </p:nvPicPr>
        <p:blipFill>
          <a:blip r:embed="rId3">
            <a:extLst>
              <a:ext uri="{28A0092B-C50C-407E-A947-70E740481C1C}">
                <a14:useLocalDpi xmlns:a14="http://schemas.microsoft.com/office/drawing/2010/main" val="0"/>
              </a:ext>
            </a:extLst>
          </a:blip>
          <a:srcRect/>
          <a:stretch>
            <a:fillRect/>
          </a:stretch>
        </p:blipFill>
        <p:spPr bwMode="auto">
          <a:xfrm>
            <a:off x="2241768" y="3668617"/>
            <a:ext cx="2275148" cy="1952904"/>
          </a:xfrm>
          <a:prstGeom prst="rect">
            <a:avLst/>
          </a:prstGeom>
          <a:noFill/>
          <a:ln>
            <a:noFill/>
          </a:ln>
        </p:spPr>
      </p:pic>
    </p:spTree>
    <p:extLst>
      <p:ext uri="{BB962C8B-B14F-4D97-AF65-F5344CB8AC3E}">
        <p14:creationId xmlns:p14="http://schemas.microsoft.com/office/powerpoint/2010/main" val="2826031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398236"/>
            <a:ext cx="8531225" cy="855663"/>
          </a:xfrm>
        </p:spPr>
        <p:txBody>
          <a:bodyPr>
            <a:normAutofit/>
          </a:bodyPr>
          <a:lstStyle/>
          <a:p>
            <a:r>
              <a:rPr lang="en-US" sz="2000" dirty="0"/>
              <a:t>9.1: AWS IAM</a:t>
            </a:r>
            <a:br>
              <a:rPr lang="en-US" sz="2000" dirty="0"/>
            </a:br>
            <a:r>
              <a:rPr lang="en-US" sz="2000" dirty="0"/>
              <a:t>Demo</a:t>
            </a:r>
          </a:p>
        </p:txBody>
      </p:sp>
      <p:sp>
        <p:nvSpPr>
          <p:cNvPr id="281679" name="Rectangle 79"/>
          <p:cNvSpPr>
            <a:spLocks noGrp="1"/>
          </p:cNvSpPr>
          <p:nvPr>
            <p:ph idx="4294967295"/>
          </p:nvPr>
        </p:nvSpPr>
        <p:spPr>
          <a:xfrm>
            <a:off x="1016000" y="1553483"/>
            <a:ext cx="6650038" cy="4643438"/>
          </a:xfrm>
        </p:spPr>
        <p:txBody>
          <a:bodyPr/>
          <a:lstStyle/>
          <a:p>
            <a:r>
              <a:rPr lang="en-US" dirty="0">
                <a:solidFill>
                  <a:srgbClr val="000000"/>
                </a:solidFill>
                <a:latin typeface="Candara"/>
              </a:rPr>
              <a:t>Demo on:</a:t>
            </a:r>
          </a:p>
          <a:p>
            <a:pPr lvl="1"/>
            <a:r>
              <a:rPr lang="en-US" dirty="0">
                <a:solidFill>
                  <a:srgbClr val="000000"/>
                </a:solidFill>
                <a:latin typeface="Candara"/>
                <a:cs typeface="Arial" pitchFamily="34" charset="0"/>
              </a:rPr>
              <a:t>Amazon IAM (Refer Steps in Note section )</a:t>
            </a:r>
          </a:p>
        </p:txBody>
      </p:sp>
      <p:sp>
        <p:nvSpPr>
          <p:cNvPr id="4" name="Cloud 3"/>
          <p:cNvSpPr/>
          <p:nvPr/>
        </p:nvSpPr>
        <p:spPr>
          <a:xfrm>
            <a:off x="1269243" y="3186533"/>
            <a:ext cx="4043936" cy="2610879"/>
          </a:xfrm>
          <a:prstGeom prst="cloud">
            <a:avLst/>
          </a:prstGeom>
          <a:ln/>
          <a:effectLst>
            <a:glow rad="228600">
              <a:schemeClr val="accent1">
                <a:satMod val="175000"/>
                <a:alpha val="40000"/>
              </a:schemeClr>
            </a:glow>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anchor="ctr"/>
          <a:lstStyle/>
          <a:p>
            <a:pPr algn="ctr" eaLnBrk="1" hangingPunct="1">
              <a:defRPr/>
            </a:pPr>
            <a:endParaRPr lang="en-US" sz="1662" dirty="0"/>
          </a:p>
        </p:txBody>
      </p:sp>
      <p:pic>
        <p:nvPicPr>
          <p:cNvPr id="6" name="Picture 5" descr="Image result for AWS IAM"/>
          <p:cNvPicPr/>
          <p:nvPr/>
        </p:nvPicPr>
        <p:blipFill>
          <a:blip r:embed="rId3">
            <a:extLst>
              <a:ext uri="{28A0092B-C50C-407E-A947-70E740481C1C}">
                <a14:useLocalDpi xmlns:a14="http://schemas.microsoft.com/office/drawing/2010/main" val="0"/>
              </a:ext>
            </a:extLst>
          </a:blip>
          <a:srcRect/>
          <a:stretch>
            <a:fillRect/>
          </a:stretch>
        </p:blipFill>
        <p:spPr bwMode="auto">
          <a:xfrm>
            <a:off x="2241768" y="3668617"/>
            <a:ext cx="2275148" cy="1952904"/>
          </a:xfrm>
          <a:prstGeom prst="rect">
            <a:avLst/>
          </a:prstGeom>
          <a:noFill/>
          <a:ln>
            <a:noFill/>
          </a:ln>
        </p:spPr>
      </p:pic>
    </p:spTree>
    <p:extLst>
      <p:ext uri="{BB962C8B-B14F-4D97-AF65-F5344CB8AC3E}">
        <p14:creationId xmlns:p14="http://schemas.microsoft.com/office/powerpoint/2010/main" val="2477208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48343" y="435429"/>
            <a:ext cx="8182882" cy="832984"/>
          </a:xfrm>
        </p:spPr>
        <p:txBody>
          <a:bodyPr>
            <a:normAutofit/>
          </a:bodyPr>
          <a:lstStyle/>
          <a:p>
            <a:r>
              <a:rPr lang="en-US" sz="2000" dirty="0"/>
              <a:t>8.1: AWS IAM</a:t>
            </a:r>
            <a:br>
              <a:rPr lang="en-US" sz="2000" dirty="0"/>
            </a:br>
            <a:r>
              <a:rPr lang="en-US" sz="2000" dirty="0"/>
              <a:t>Demo</a:t>
            </a:r>
          </a:p>
        </p:txBody>
      </p:sp>
      <p:sp>
        <p:nvSpPr>
          <p:cNvPr id="281679" name="Rectangle 79"/>
          <p:cNvSpPr>
            <a:spLocks noGrp="1"/>
          </p:cNvSpPr>
          <p:nvPr>
            <p:ph idx="4294967295"/>
          </p:nvPr>
        </p:nvSpPr>
        <p:spPr>
          <a:xfrm>
            <a:off x="1219200" y="1495079"/>
            <a:ext cx="6650038" cy="4643438"/>
          </a:xfrm>
        </p:spPr>
        <p:txBody>
          <a:bodyPr/>
          <a:lstStyle/>
          <a:p>
            <a:r>
              <a:rPr lang="en-US" dirty="0">
                <a:solidFill>
                  <a:srgbClr val="000000"/>
                </a:solidFill>
                <a:latin typeface="Candara"/>
              </a:rPr>
              <a:t>Demo on:</a:t>
            </a:r>
          </a:p>
          <a:p>
            <a:pPr lvl="1"/>
            <a:r>
              <a:rPr lang="en-US" dirty="0">
                <a:solidFill>
                  <a:srgbClr val="000000"/>
                </a:solidFill>
                <a:latin typeface="Candara"/>
                <a:cs typeface="Arial" pitchFamily="34" charset="0"/>
              </a:rPr>
              <a:t>Amazon IAM (Refer Steps in Note section )</a:t>
            </a:r>
          </a:p>
        </p:txBody>
      </p:sp>
      <p:pic>
        <p:nvPicPr>
          <p:cNvPr id="6" name="Picture 5" descr="Image result for AWS IAM"/>
          <p:cNvPicPr/>
          <p:nvPr/>
        </p:nvPicPr>
        <p:blipFill>
          <a:blip r:embed="rId3">
            <a:extLst>
              <a:ext uri="{28A0092B-C50C-407E-A947-70E740481C1C}">
                <a14:useLocalDpi xmlns:a14="http://schemas.microsoft.com/office/drawing/2010/main" val="0"/>
              </a:ext>
            </a:extLst>
          </a:blip>
          <a:srcRect/>
          <a:stretch>
            <a:fillRect/>
          </a:stretch>
        </p:blipFill>
        <p:spPr bwMode="auto">
          <a:xfrm>
            <a:off x="7452746" y="4750392"/>
            <a:ext cx="1548034" cy="1388125"/>
          </a:xfrm>
          <a:prstGeom prst="rect">
            <a:avLst/>
          </a:prstGeom>
          <a:noFill/>
          <a:ln>
            <a:noFill/>
          </a:ln>
        </p:spPr>
      </p:pic>
      <p:pic>
        <p:nvPicPr>
          <p:cNvPr id="921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776" y="2570105"/>
            <a:ext cx="5975905" cy="35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4587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204686" y="398235"/>
            <a:ext cx="8531225" cy="855663"/>
          </a:xfrm>
        </p:spPr>
        <p:txBody>
          <a:bodyPr>
            <a:normAutofit/>
          </a:bodyPr>
          <a:lstStyle/>
          <a:p>
            <a:r>
              <a:rPr lang="en-US" sz="2000" dirty="0"/>
              <a:t>Summary</a:t>
            </a:r>
          </a:p>
        </p:txBody>
      </p:sp>
      <p:sp>
        <p:nvSpPr>
          <p:cNvPr id="4" name="Content Placeholder 3"/>
          <p:cNvSpPr>
            <a:spLocks noGrp="1"/>
          </p:cNvSpPr>
          <p:nvPr>
            <p:ph idx="4294967295"/>
          </p:nvPr>
        </p:nvSpPr>
        <p:spPr>
          <a:xfrm>
            <a:off x="752164" y="1452514"/>
            <a:ext cx="6888163" cy="4643438"/>
          </a:xfrm>
        </p:spPr>
        <p:txBody>
          <a:bodyPr/>
          <a:lstStyle/>
          <a:p>
            <a:r>
              <a:rPr lang="en-US" dirty="0"/>
              <a:t>In this lesson, you have learnt</a:t>
            </a:r>
            <a:r>
              <a:rPr lang="en-US" dirty="0" smtClean="0"/>
              <a:t>:</a:t>
            </a:r>
          </a:p>
          <a:p>
            <a:endParaRPr lang="en-US" dirty="0"/>
          </a:p>
          <a:p>
            <a:pPr lvl="1"/>
            <a:r>
              <a:rPr lang="en-US" dirty="0"/>
              <a:t>AWS IAM</a:t>
            </a:r>
          </a:p>
          <a:p>
            <a:pPr marL="0" indent="0">
              <a:buNone/>
            </a:pPr>
            <a:endParaRPr lang="en-US" dirty="0"/>
          </a:p>
        </p:txBody>
      </p:sp>
      <p:pic>
        <p:nvPicPr>
          <p:cNvPr id="5" name="Picture 4" descr="Image result for AWS IAM"/>
          <p:cNvPicPr/>
          <p:nvPr/>
        </p:nvPicPr>
        <p:blipFill>
          <a:blip r:embed="rId3">
            <a:extLst>
              <a:ext uri="{28A0092B-C50C-407E-A947-70E740481C1C}">
                <a14:useLocalDpi xmlns:a14="http://schemas.microsoft.com/office/drawing/2010/main" val="0"/>
              </a:ext>
            </a:extLst>
          </a:blip>
          <a:srcRect/>
          <a:stretch>
            <a:fillRect/>
          </a:stretch>
        </p:blipFill>
        <p:spPr bwMode="auto">
          <a:xfrm>
            <a:off x="7640327" y="5013131"/>
            <a:ext cx="1459899" cy="10828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69257" y="412750"/>
            <a:ext cx="8531225" cy="855663"/>
          </a:xfrm>
        </p:spPr>
        <p:txBody>
          <a:bodyPr>
            <a:norm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Review – Questions</a:t>
            </a:r>
          </a:p>
        </p:txBody>
      </p:sp>
      <p:sp>
        <p:nvSpPr>
          <p:cNvPr id="4" name="Content Placeholder 3"/>
          <p:cNvSpPr>
            <a:spLocks noGrp="1"/>
          </p:cNvSpPr>
          <p:nvPr>
            <p:ph idx="4294967295"/>
          </p:nvPr>
        </p:nvSpPr>
        <p:spPr>
          <a:xfrm>
            <a:off x="752164" y="1452514"/>
            <a:ext cx="6888163"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Question 1: ________________ </a:t>
            </a: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 is a service that lets you easily provision, manage, and deploy Secure Sockets Layer/Transport Layer Security (SSL/TLS) certificates.</a:t>
            </a:r>
          </a:p>
          <a:p>
            <a:endParaRPr lang="en-US" dirty="0">
              <a:latin typeface="Verdana" panose="020B0604030504040204" pitchFamily="34" charset="0"/>
              <a:ea typeface="Verdana" panose="020B0604030504040204" pitchFamily="34" charset="0"/>
              <a:cs typeface="Verdana" panose="020B0604030504040204" pitchFamily="34" charset="0"/>
            </a:endParaRP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Question 2 : _____________  enables us to securely control access to AWS services and resources for our users</a:t>
            </a:r>
            <a:r>
              <a:rPr lang="en-US" altLang="en-US" dirty="0">
                <a:latin typeface="Verdana" panose="020B0604030504040204" pitchFamily="34" charset="0"/>
                <a:ea typeface="Verdana" panose="020B0604030504040204" pitchFamily="34" charset="0"/>
                <a:cs typeface="Verdana" panose="020B0604030504040204" pitchFamily="34" charset="0"/>
              </a:rPr>
              <a:t>.</a:t>
            </a:r>
          </a:p>
          <a:p>
            <a:endParaRPr lang="en-US"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descr="Image result for AWS IAM"/>
          <p:cNvPicPr/>
          <p:nvPr/>
        </p:nvPicPr>
        <p:blipFill>
          <a:blip r:embed="rId3">
            <a:extLst>
              <a:ext uri="{28A0092B-C50C-407E-A947-70E740481C1C}">
                <a14:useLocalDpi xmlns:a14="http://schemas.microsoft.com/office/drawing/2010/main" val="0"/>
              </a:ext>
            </a:extLst>
          </a:blip>
          <a:srcRect/>
          <a:stretch>
            <a:fillRect/>
          </a:stretch>
        </p:blipFill>
        <p:spPr bwMode="auto">
          <a:xfrm>
            <a:off x="7640327" y="5013131"/>
            <a:ext cx="1459899" cy="108282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54743" y="412750"/>
            <a:ext cx="8531225" cy="855663"/>
          </a:xfrm>
        </p:spPr>
        <p:txBody>
          <a:bodyPr>
            <a:norm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Review – Questions</a:t>
            </a:r>
          </a:p>
        </p:txBody>
      </p:sp>
      <p:sp>
        <p:nvSpPr>
          <p:cNvPr id="4" name="Content Placeholder 3"/>
          <p:cNvSpPr>
            <a:spLocks noGrp="1"/>
          </p:cNvSpPr>
          <p:nvPr>
            <p:ph idx="4294967295"/>
          </p:nvPr>
        </p:nvSpPr>
        <p:spPr>
          <a:xfrm>
            <a:off x="856343" y="1452514"/>
            <a:ext cx="6888163"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Question 3: ________________  IAM best practice </a:t>
            </a: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 Manage </a:t>
            </a:r>
            <a:r>
              <a:rPr lang="en-US" dirty="0" smtClean="0">
                <a:solidFill>
                  <a:schemeClr val="tx1"/>
                </a:solidFill>
                <a:latin typeface="Verdana" panose="020B0604030504040204" pitchFamily="34" charset="0"/>
                <a:ea typeface="Verdana" panose="020B0604030504040204" pitchFamily="34" charset="0"/>
                <a:cs typeface="Verdana" panose="020B0604030504040204" pitchFamily="34" charset="0"/>
              </a:rPr>
              <a:t>permissions </a:t>
            </a: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with groups.</a:t>
            </a:r>
          </a:p>
          <a:p>
            <a:pPr marL="0" indent="0">
              <a:buNone/>
            </a:pPr>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US" sz="1800" dirty="0"/>
          </a:p>
          <a:p>
            <a:endParaRPr lang="en-US" dirty="0"/>
          </a:p>
          <a:p>
            <a:pPr marL="174625" lvl="1" indent="0">
              <a:buNone/>
            </a:pPr>
            <a:endParaRPr lang="en-US" dirty="0"/>
          </a:p>
        </p:txBody>
      </p:sp>
      <p:pic>
        <p:nvPicPr>
          <p:cNvPr id="5" name="Picture 4" descr="Image result for AWS IAM"/>
          <p:cNvPicPr/>
          <p:nvPr/>
        </p:nvPicPr>
        <p:blipFill>
          <a:blip r:embed="rId3">
            <a:extLst>
              <a:ext uri="{28A0092B-C50C-407E-A947-70E740481C1C}">
                <a14:useLocalDpi xmlns:a14="http://schemas.microsoft.com/office/drawing/2010/main" val="0"/>
              </a:ext>
            </a:extLst>
          </a:blip>
          <a:srcRect/>
          <a:stretch>
            <a:fillRect/>
          </a:stretch>
        </p:blipFill>
        <p:spPr bwMode="auto">
          <a:xfrm>
            <a:off x="7640327" y="5013131"/>
            <a:ext cx="1459899" cy="1082821"/>
          </a:xfrm>
          <a:prstGeom prst="rect">
            <a:avLst/>
          </a:prstGeom>
          <a:noFill/>
          <a:ln>
            <a:noFill/>
          </a:ln>
        </p:spPr>
      </p:pic>
    </p:spTree>
    <p:extLst>
      <p:ext uri="{BB962C8B-B14F-4D97-AF65-F5344CB8AC3E}">
        <p14:creationId xmlns:p14="http://schemas.microsoft.com/office/powerpoint/2010/main" val="2309667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46743" y="398235"/>
            <a:ext cx="8531225" cy="855663"/>
          </a:xfrm>
        </p:spPr>
        <p:txBody>
          <a:bodyPr>
            <a:norm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Lesson Objectives</a:t>
            </a:r>
          </a:p>
        </p:txBody>
      </p:sp>
      <p:sp>
        <p:nvSpPr>
          <p:cNvPr id="4" name="Content Placeholder 3"/>
          <p:cNvSpPr>
            <a:spLocks noGrp="1"/>
          </p:cNvSpPr>
          <p:nvPr>
            <p:ph idx="4294967295"/>
          </p:nvPr>
        </p:nvSpPr>
        <p:spPr>
          <a:xfrm>
            <a:off x="648280" y="1633973"/>
            <a:ext cx="6794500"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In this lesson, you will learn</a:t>
            </a:r>
            <a:r>
              <a:rPr lang="en-US" dirty="0" smtClean="0">
                <a:latin typeface="Verdana" panose="020B0604030504040204" pitchFamily="34" charset="0"/>
                <a:ea typeface="Verdana" panose="020B0604030504040204" pitchFamily="34" charset="0"/>
                <a:cs typeface="Verdana" panose="020B0604030504040204" pitchFamily="34" charset="0"/>
              </a:rPr>
              <a:t>:</a:t>
            </a:r>
          </a:p>
          <a:p>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dirty="0">
                <a:latin typeface="Verdana" panose="020B0604030504040204" pitchFamily="34" charset="0"/>
                <a:ea typeface="Verdana" panose="020B0604030504040204" pitchFamily="34" charset="0"/>
                <a:cs typeface="Verdana" panose="020B0604030504040204" pitchFamily="34" charset="0"/>
              </a:rPr>
              <a:t>AWS IAM</a:t>
            </a:r>
          </a:p>
          <a:p>
            <a:pPr marL="174625" lvl="1"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descr="Image result for AWS IAM"/>
          <p:cNvPicPr/>
          <p:nvPr/>
        </p:nvPicPr>
        <p:blipFill>
          <a:blip r:embed="rId3">
            <a:extLst>
              <a:ext uri="{28A0092B-C50C-407E-A947-70E740481C1C}">
                <a14:useLocalDpi xmlns:a14="http://schemas.microsoft.com/office/drawing/2010/main" val="0"/>
              </a:ext>
            </a:extLst>
          </a:blip>
          <a:srcRect/>
          <a:stretch>
            <a:fillRect/>
          </a:stretch>
        </p:blipFill>
        <p:spPr bwMode="auto">
          <a:xfrm>
            <a:off x="7529866" y="5194590"/>
            <a:ext cx="1459899" cy="10828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783540" y="278040"/>
            <a:ext cx="8229600" cy="804863"/>
          </a:xfrm>
        </p:spPr>
        <p:txBody>
          <a:bodyPr vert="horz" lIns="84406" tIns="42203" rIns="84406" bIns="42203" rtlCol="0" anchor="ctr">
            <a:noAutofit/>
          </a:bodyPr>
          <a:lstStyle/>
          <a:p>
            <a:r>
              <a:rPr lang="en-US" sz="2000" dirty="0"/>
              <a:t>8.1: AWS IAM</a:t>
            </a:r>
            <a:br>
              <a:rPr lang="en-US" sz="2000" dirty="0"/>
            </a:br>
            <a:r>
              <a:rPr lang="en-US" altLang="en-US" sz="2000" b="1" dirty="0"/>
              <a:t>Amazon </a:t>
            </a:r>
            <a:r>
              <a:rPr lang="en-US" sz="2000" dirty="0"/>
              <a:t>Administration Service</a:t>
            </a:r>
            <a:endParaRPr lang="en-US" altLang="en-US" sz="2000" b="1" dirty="0"/>
          </a:p>
        </p:txBody>
      </p:sp>
      <p:sp>
        <p:nvSpPr>
          <p:cNvPr id="45059" name="Content Placeholder 2"/>
          <p:cNvSpPr>
            <a:spLocks noGrp="1"/>
          </p:cNvSpPr>
          <p:nvPr>
            <p:ph idx="4294967295"/>
          </p:nvPr>
        </p:nvSpPr>
        <p:spPr>
          <a:xfrm>
            <a:off x="772501" y="1439984"/>
            <a:ext cx="7597775" cy="4178300"/>
          </a:xfrm>
        </p:spPr>
        <p:txBody>
          <a:bodyPr>
            <a:normAutofit fontScale="77500" lnSpcReduction="20000"/>
          </a:bodyPr>
          <a:lstStyle/>
          <a:p>
            <a:r>
              <a:rPr lang="en-US" sz="2100" dirty="0">
                <a:solidFill>
                  <a:schemeClr val="tx1"/>
                </a:solidFill>
                <a:latin typeface="Verdana" panose="020B0604030504040204" pitchFamily="34" charset="0"/>
                <a:ea typeface="Verdana" panose="020B0604030504040204" pitchFamily="34" charset="0"/>
                <a:cs typeface="Verdana" panose="020B0604030504040204" pitchFamily="34" charset="0"/>
              </a:rPr>
              <a:t>At AWS Cloud security is highly important.</a:t>
            </a:r>
          </a:p>
          <a:p>
            <a:pPr marL="0" indent="0">
              <a:buNone/>
            </a:pPr>
            <a:endParaRPr lang="en-US" sz="21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en-US" sz="2100" dirty="0">
                <a:latin typeface="Verdana" panose="020B0604030504040204" pitchFamily="34" charset="0"/>
                <a:ea typeface="Verdana" panose="020B0604030504040204" pitchFamily="34" charset="0"/>
                <a:cs typeface="Verdana" panose="020B0604030504040204" pitchFamily="34" charset="0"/>
              </a:rPr>
              <a:t>The AWS cloud provides you with a platform to scale and innovate, while still maintaining a secure environment. </a:t>
            </a:r>
          </a:p>
          <a:p>
            <a:pPr marL="0" indent="0">
              <a:buNone/>
            </a:pPr>
            <a:endParaRPr lang="en-US" sz="2100" dirty="0">
              <a:latin typeface="Verdana" panose="020B0604030504040204" pitchFamily="34" charset="0"/>
              <a:ea typeface="Verdana" panose="020B0604030504040204" pitchFamily="34" charset="0"/>
              <a:cs typeface="Verdana" panose="020B0604030504040204" pitchFamily="34" charset="0"/>
            </a:endParaRPr>
          </a:p>
          <a:p>
            <a:r>
              <a:rPr lang="en-US" sz="2100" dirty="0">
                <a:latin typeface="Verdana" panose="020B0604030504040204" pitchFamily="34" charset="0"/>
                <a:ea typeface="Verdana" panose="020B0604030504040204" pitchFamily="34" charset="0"/>
                <a:cs typeface="Verdana" panose="020B0604030504040204" pitchFamily="34" charset="0"/>
              </a:rPr>
              <a:t>One can have the security when need, but without the upfront expenses, and at a lower cost than in an on-premises environment.</a:t>
            </a:r>
          </a:p>
          <a:p>
            <a:r>
              <a:rPr lang="en-US" sz="2100" dirty="0">
                <a:solidFill>
                  <a:schemeClr val="tx1"/>
                </a:solidFill>
                <a:latin typeface="Verdana" panose="020B0604030504040204" pitchFamily="34" charset="0"/>
                <a:ea typeface="Verdana" panose="020B0604030504040204" pitchFamily="34" charset="0"/>
                <a:cs typeface="Verdana" panose="020B0604030504040204" pitchFamily="34" charset="0"/>
              </a:rPr>
              <a:t>Different AWS services provides </a:t>
            </a:r>
            <a:r>
              <a:rPr lang="en-US" sz="2100" dirty="0">
                <a:latin typeface="Verdana" panose="020B0604030504040204" pitchFamily="34" charset="0"/>
                <a:ea typeface="Verdana" panose="020B0604030504040204" pitchFamily="34" charset="0"/>
                <a:cs typeface="Verdana" panose="020B0604030504040204" pitchFamily="34" charset="0"/>
              </a:rPr>
              <a:t>Security, Identity, and Compliance are</a:t>
            </a:r>
          </a:p>
          <a:p>
            <a:pPr lvl="1"/>
            <a:r>
              <a:rPr lang="en-US" sz="2100" dirty="0">
                <a:latin typeface="Verdana" panose="020B0604030504040204" pitchFamily="34" charset="0"/>
                <a:ea typeface="Verdana" panose="020B0604030504040204" pitchFamily="34" charset="0"/>
                <a:cs typeface="Verdana" panose="020B0604030504040204" pitchFamily="34" charset="0"/>
              </a:rPr>
              <a:t>AWS Artifact</a:t>
            </a:r>
          </a:p>
          <a:p>
            <a:pPr lvl="1"/>
            <a:r>
              <a:rPr lang="en-US" sz="2100" dirty="0">
                <a:latin typeface="Verdana" panose="020B0604030504040204" pitchFamily="34" charset="0"/>
                <a:ea typeface="Verdana" panose="020B0604030504040204" pitchFamily="34" charset="0"/>
                <a:cs typeface="Verdana" panose="020B0604030504040204" pitchFamily="34" charset="0"/>
              </a:rPr>
              <a:t>AWS certificate manager</a:t>
            </a:r>
          </a:p>
          <a:p>
            <a:pPr lvl="1"/>
            <a:r>
              <a:rPr lang="en-US" sz="2100" dirty="0">
                <a:latin typeface="Verdana" panose="020B0604030504040204" pitchFamily="34" charset="0"/>
                <a:ea typeface="Verdana" panose="020B0604030504040204" pitchFamily="34" charset="0"/>
                <a:cs typeface="Verdana" panose="020B0604030504040204" pitchFamily="34" charset="0"/>
              </a:rPr>
              <a:t>AWS Key Management Service (KMS) </a:t>
            </a:r>
          </a:p>
          <a:p>
            <a:pPr lvl="1"/>
            <a:r>
              <a:rPr lang="en-US" sz="2100" dirty="0">
                <a:latin typeface="Verdana" panose="020B0604030504040204" pitchFamily="34" charset="0"/>
                <a:ea typeface="Verdana" panose="020B0604030504040204" pitchFamily="34" charset="0"/>
                <a:cs typeface="Verdana" panose="020B0604030504040204" pitchFamily="34" charset="0"/>
              </a:rPr>
              <a:t>AWS Identity and Access Management (IAM)</a:t>
            </a:r>
          </a:p>
          <a:p>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009"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Image result for AWS IAM"/>
          <p:cNvPicPr/>
          <p:nvPr/>
        </p:nvPicPr>
        <p:blipFill>
          <a:blip r:embed="rId4">
            <a:extLst>
              <a:ext uri="{28A0092B-C50C-407E-A947-70E740481C1C}">
                <a14:useLocalDpi xmlns:a14="http://schemas.microsoft.com/office/drawing/2010/main" val="0"/>
              </a:ext>
            </a:extLst>
          </a:blip>
          <a:srcRect/>
          <a:stretch>
            <a:fillRect/>
          </a:stretch>
        </p:blipFill>
        <p:spPr bwMode="auto">
          <a:xfrm>
            <a:off x="7640327" y="5076874"/>
            <a:ext cx="1459899" cy="1082821"/>
          </a:xfrm>
          <a:prstGeom prst="rect">
            <a:avLst/>
          </a:prstGeom>
          <a:noFill/>
          <a:ln>
            <a:noFill/>
          </a:ln>
        </p:spPr>
      </p:pic>
    </p:spTree>
    <p:extLst>
      <p:ext uri="{BB962C8B-B14F-4D97-AF65-F5344CB8AC3E}">
        <p14:creationId xmlns:p14="http://schemas.microsoft.com/office/powerpoint/2010/main" val="2419955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95759" y="205468"/>
            <a:ext cx="8229600" cy="804863"/>
          </a:xfrm>
        </p:spPr>
        <p:txBody>
          <a:bodyPr vert="horz" lIns="84406" tIns="42203" rIns="84406" bIns="42203" rtlCol="0" anchor="ctr">
            <a:noAutofit/>
          </a:bodyPr>
          <a:lstStyle/>
          <a:p>
            <a:r>
              <a:rPr lang="en-US" sz="2000" dirty="0"/>
              <a:t>9.1: AWS IAM</a:t>
            </a:r>
            <a:br>
              <a:rPr lang="en-US" sz="2000" dirty="0"/>
            </a:br>
            <a:r>
              <a:rPr lang="en-US" altLang="en-US" sz="2000" dirty="0"/>
              <a:t>AWS Shared security model</a:t>
            </a: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compliance-srm"/>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147" y="1443211"/>
            <a:ext cx="7976212" cy="4021156"/>
          </a:xfrm>
          <a:prstGeom prst="rect">
            <a:avLst/>
          </a:prstGeom>
          <a:noFill/>
          <a:ln>
            <a:noFill/>
          </a:ln>
        </p:spPr>
      </p:pic>
      <p:pic>
        <p:nvPicPr>
          <p:cNvPr id="8" name="Picture 7" descr="Image result for AWS IAM"/>
          <p:cNvPicPr/>
          <p:nvPr/>
        </p:nvPicPr>
        <p:blipFill>
          <a:blip r:embed="rId5">
            <a:extLst>
              <a:ext uri="{28A0092B-C50C-407E-A947-70E740481C1C}">
                <a14:useLocalDpi xmlns:a14="http://schemas.microsoft.com/office/drawing/2010/main" val="0"/>
              </a:ext>
            </a:extLst>
          </a:blip>
          <a:srcRect/>
          <a:stretch>
            <a:fillRect/>
          </a:stretch>
        </p:blipFill>
        <p:spPr bwMode="auto">
          <a:xfrm>
            <a:off x="7640034" y="5569163"/>
            <a:ext cx="1459899" cy="1082821"/>
          </a:xfrm>
          <a:prstGeom prst="rect">
            <a:avLst/>
          </a:prstGeom>
          <a:noFill/>
          <a:ln>
            <a:noFill/>
          </a:ln>
        </p:spPr>
      </p:pic>
    </p:spTree>
    <p:extLst>
      <p:ext uri="{BB962C8B-B14F-4D97-AF65-F5344CB8AC3E}">
        <p14:creationId xmlns:p14="http://schemas.microsoft.com/office/powerpoint/2010/main" val="4019626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0" y="290286"/>
            <a:ext cx="7750419" cy="778102"/>
          </a:xfrm>
        </p:spPr>
        <p:txBody>
          <a:bodyPr vert="horz" lIns="84406" tIns="42203" rIns="84406" bIns="42203" rtlCol="0" anchor="ctr">
            <a:noAutofit/>
          </a:bodyPr>
          <a:lstStyle/>
          <a:p>
            <a:r>
              <a:rPr lang="en-US" sz="2000" dirty="0"/>
              <a:t>8.1: AWS IAM</a:t>
            </a:r>
            <a:br>
              <a:rPr lang="en-US" sz="2000" dirty="0"/>
            </a:br>
            <a:r>
              <a:rPr lang="en-US" altLang="en-US" sz="2000" b="1" dirty="0"/>
              <a:t>Amazon </a:t>
            </a:r>
            <a:r>
              <a:rPr lang="en-US" sz="2000" dirty="0"/>
              <a:t>Development tool Service</a:t>
            </a:r>
            <a:endParaRPr lang="en-US" altLang="en-US" sz="2000" b="1" dirty="0"/>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Image result for AWS security service"/>
          <p:cNvPicPr/>
          <p:nvPr/>
        </p:nvPicPr>
        <p:blipFill>
          <a:blip r:embed="rId4">
            <a:extLst>
              <a:ext uri="{28A0092B-C50C-407E-A947-70E740481C1C}">
                <a14:useLocalDpi xmlns:a14="http://schemas.microsoft.com/office/drawing/2010/main" val="0"/>
              </a:ext>
            </a:extLst>
          </a:blip>
          <a:srcRect/>
          <a:stretch>
            <a:fillRect/>
          </a:stretch>
        </p:blipFill>
        <p:spPr bwMode="auto">
          <a:xfrm>
            <a:off x="1090668" y="1498294"/>
            <a:ext cx="7249101" cy="4119991"/>
          </a:xfrm>
          <a:prstGeom prst="rect">
            <a:avLst/>
          </a:prstGeom>
          <a:noFill/>
          <a:ln>
            <a:noFill/>
          </a:ln>
        </p:spPr>
      </p:pic>
      <p:pic>
        <p:nvPicPr>
          <p:cNvPr id="8" name="Picture 7" descr="Image result for AWS IAM"/>
          <p:cNvPicPr/>
          <p:nvPr/>
        </p:nvPicPr>
        <p:blipFill>
          <a:blip r:embed="rId5">
            <a:extLst>
              <a:ext uri="{28A0092B-C50C-407E-A947-70E740481C1C}">
                <a14:useLocalDpi xmlns:a14="http://schemas.microsoft.com/office/drawing/2010/main" val="0"/>
              </a:ext>
            </a:extLst>
          </a:blip>
          <a:srcRect/>
          <a:stretch>
            <a:fillRect/>
          </a:stretch>
        </p:blipFill>
        <p:spPr bwMode="auto">
          <a:xfrm>
            <a:off x="7609819" y="5076874"/>
            <a:ext cx="1459899" cy="1082821"/>
          </a:xfrm>
          <a:prstGeom prst="rect">
            <a:avLst/>
          </a:prstGeom>
          <a:noFill/>
          <a:ln>
            <a:noFill/>
          </a:ln>
        </p:spPr>
      </p:pic>
    </p:spTree>
    <p:extLst>
      <p:ext uri="{BB962C8B-B14F-4D97-AF65-F5344CB8AC3E}">
        <p14:creationId xmlns:p14="http://schemas.microsoft.com/office/powerpoint/2010/main" val="2424781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92553"/>
            <a:ext cx="8229600" cy="804863"/>
          </a:xfrm>
        </p:spPr>
        <p:txBody>
          <a:bodyPr vert="horz" lIns="84406" tIns="42203" rIns="84406" bIns="42203" rtlCol="0" anchor="ctr">
            <a:noAutofit/>
          </a:bodyPr>
          <a:lstStyle/>
          <a:p>
            <a:r>
              <a:rPr lang="en-US" sz="2000" dirty="0"/>
              <a:t>9.1: AWS IAM </a:t>
            </a:r>
            <a:br>
              <a:rPr lang="en-US" sz="2000" dirty="0"/>
            </a:br>
            <a:r>
              <a:rPr lang="en-US" altLang="en-US" sz="2000" b="1" dirty="0"/>
              <a:t>Amazon </a:t>
            </a:r>
            <a:r>
              <a:rPr lang="en-US" sz="2000" dirty="0"/>
              <a:t>IAM</a:t>
            </a:r>
            <a:endParaRPr lang="en-US" altLang="en-US" sz="2000" b="1" dirty="0"/>
          </a:p>
        </p:txBody>
      </p:sp>
      <p:sp>
        <p:nvSpPr>
          <p:cNvPr id="45059" name="Content Placeholder 2"/>
          <p:cNvSpPr>
            <a:spLocks noGrp="1"/>
          </p:cNvSpPr>
          <p:nvPr>
            <p:ph idx="4294967295"/>
          </p:nvPr>
        </p:nvSpPr>
        <p:spPr>
          <a:xfrm>
            <a:off x="772501" y="1439985"/>
            <a:ext cx="7597775" cy="4178300"/>
          </a:xfrm>
        </p:spPr>
        <p:txBody>
          <a:bodyPr/>
          <a:lstStyle/>
          <a:p>
            <a:pPr>
              <a:defRPr/>
            </a:pPr>
            <a:r>
              <a:rPr lang="en-US" sz="1800" dirty="0"/>
              <a:t>AWS Identity and Access Management (IAM) is an access management service for your AWS cloud resources.  </a:t>
            </a: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Image result for AWS IAM"/>
          <p:cNvPicPr/>
          <p:nvPr/>
        </p:nvPicPr>
        <p:blipFill>
          <a:blip r:embed="rId4">
            <a:extLst>
              <a:ext uri="{28A0092B-C50C-407E-A947-70E740481C1C}">
                <a14:useLocalDpi xmlns:a14="http://schemas.microsoft.com/office/drawing/2010/main" val="0"/>
              </a:ext>
            </a:extLst>
          </a:blip>
          <a:srcRect/>
          <a:stretch>
            <a:fillRect/>
          </a:stretch>
        </p:blipFill>
        <p:spPr bwMode="auto">
          <a:xfrm>
            <a:off x="7640327" y="5194105"/>
            <a:ext cx="1459899" cy="1082821"/>
          </a:xfrm>
          <a:prstGeom prst="rect">
            <a:avLst/>
          </a:prstGeom>
          <a:noFill/>
          <a:ln>
            <a:noFill/>
          </a:ln>
        </p:spPr>
      </p:pic>
      <p:pic>
        <p:nvPicPr>
          <p:cNvPr id="7" name="Picture 6" descr="Related image"/>
          <p:cNvPicPr/>
          <p:nvPr/>
        </p:nvPicPr>
        <p:blipFill>
          <a:blip r:embed="rId5">
            <a:extLst>
              <a:ext uri="{28A0092B-C50C-407E-A947-70E740481C1C}">
                <a14:useLocalDpi xmlns:a14="http://schemas.microsoft.com/office/drawing/2010/main" val="0"/>
              </a:ext>
            </a:extLst>
          </a:blip>
          <a:srcRect/>
          <a:stretch>
            <a:fillRect/>
          </a:stretch>
        </p:blipFill>
        <p:spPr bwMode="auto">
          <a:xfrm>
            <a:off x="2621816" y="2183716"/>
            <a:ext cx="4288561" cy="3700145"/>
          </a:xfrm>
          <a:prstGeom prst="rect">
            <a:avLst/>
          </a:prstGeom>
          <a:noFill/>
          <a:ln>
            <a:noFill/>
          </a:ln>
        </p:spPr>
      </p:pic>
    </p:spTree>
    <p:extLst>
      <p:ext uri="{BB962C8B-B14F-4D97-AF65-F5344CB8AC3E}">
        <p14:creationId xmlns:p14="http://schemas.microsoft.com/office/powerpoint/2010/main" val="7416642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624114" y="249011"/>
            <a:ext cx="8229600" cy="804863"/>
          </a:xfrm>
        </p:spPr>
        <p:txBody>
          <a:bodyPr vert="horz" lIns="84406" tIns="42203" rIns="84406" bIns="42203" rtlCol="0" anchor="ctr">
            <a:noAutofit/>
          </a:bodyPr>
          <a:lstStyle/>
          <a:p>
            <a:r>
              <a:rPr lang="en-US" sz="2000" dirty="0"/>
              <a:t>8.1: AWS IAM</a:t>
            </a:r>
            <a:br>
              <a:rPr lang="en-US" sz="2000" dirty="0"/>
            </a:br>
            <a:r>
              <a:rPr lang="en-US" altLang="en-US" sz="2000" b="1" dirty="0"/>
              <a:t>AWS </a:t>
            </a:r>
            <a:r>
              <a:rPr lang="en-US" sz="2000" dirty="0"/>
              <a:t>IAM – Best practices</a:t>
            </a:r>
            <a:endParaRPr lang="en-US" altLang="en-US" sz="2000" b="1" dirty="0"/>
          </a:p>
        </p:txBody>
      </p:sp>
      <p:sp>
        <p:nvSpPr>
          <p:cNvPr id="45059" name="Content Placeholder 2"/>
          <p:cNvSpPr>
            <a:spLocks noGrp="1"/>
          </p:cNvSpPr>
          <p:nvPr>
            <p:ph idx="4294967295"/>
          </p:nvPr>
        </p:nvSpPr>
        <p:spPr>
          <a:xfrm>
            <a:off x="772501" y="1312863"/>
            <a:ext cx="7597775" cy="4178300"/>
          </a:xfrm>
        </p:spPr>
        <p:txBody>
          <a:bodyPr/>
          <a:lstStyle/>
          <a:p>
            <a:pPr>
              <a:defRPr/>
            </a:pPr>
            <a:r>
              <a:rPr lang="en-US" dirty="0">
                <a:latin typeface="Verdana" panose="020B0604030504040204" pitchFamily="34" charset="0"/>
                <a:ea typeface="Verdana" panose="020B0604030504040204" pitchFamily="34" charset="0"/>
                <a:cs typeface="Verdana" panose="020B0604030504040204" pitchFamily="34" charset="0"/>
              </a:rPr>
              <a:t>Users</a:t>
            </a:r>
          </a:p>
          <a:p>
            <a:pPr marL="0" indent="0">
              <a:buNone/>
              <a:defRPr/>
            </a:pPr>
            <a:endParaRPr lang="en-US" dirty="0">
              <a:latin typeface="Verdana" panose="020B0604030504040204" pitchFamily="34" charset="0"/>
              <a:ea typeface="Verdana" panose="020B0604030504040204" pitchFamily="34" charset="0"/>
              <a:cs typeface="Verdana" panose="020B0604030504040204" pitchFamily="34" charset="0"/>
            </a:endParaRPr>
          </a:p>
          <a:p>
            <a:pPr>
              <a:defRPr/>
            </a:pPr>
            <a:r>
              <a:rPr lang="en-US" dirty="0">
                <a:latin typeface="Verdana" panose="020B0604030504040204" pitchFamily="34" charset="0"/>
                <a:ea typeface="Verdana" panose="020B0604030504040204" pitchFamily="34" charset="0"/>
                <a:cs typeface="Verdana" panose="020B0604030504040204" pitchFamily="34" charset="0"/>
              </a:rPr>
              <a:t>Groups</a:t>
            </a:r>
          </a:p>
          <a:p>
            <a:pPr marL="0" indent="0">
              <a:buNone/>
              <a:defRPr/>
            </a:pPr>
            <a:endParaRPr lang="en-US" dirty="0">
              <a:latin typeface="Verdana" panose="020B0604030504040204" pitchFamily="34" charset="0"/>
              <a:ea typeface="Verdana" panose="020B0604030504040204" pitchFamily="34" charset="0"/>
              <a:cs typeface="Verdana" panose="020B0604030504040204" pitchFamily="34" charset="0"/>
            </a:endParaRPr>
          </a:p>
          <a:p>
            <a:pPr>
              <a:defRPr/>
            </a:pPr>
            <a:r>
              <a:rPr lang="en-US" dirty="0">
                <a:latin typeface="Verdana" panose="020B0604030504040204" pitchFamily="34" charset="0"/>
                <a:ea typeface="Verdana" panose="020B0604030504040204" pitchFamily="34" charset="0"/>
                <a:cs typeface="Verdana" panose="020B0604030504040204" pitchFamily="34" charset="0"/>
              </a:rPr>
              <a:t>Permissions</a:t>
            </a:r>
          </a:p>
          <a:p>
            <a:pPr marL="0" indent="0">
              <a:buNone/>
              <a:defRPr/>
            </a:pPr>
            <a:endParaRPr lang="en-US" dirty="0">
              <a:latin typeface="Verdana" panose="020B0604030504040204" pitchFamily="34" charset="0"/>
              <a:ea typeface="Verdana" panose="020B0604030504040204" pitchFamily="34" charset="0"/>
              <a:cs typeface="Verdana" panose="020B0604030504040204" pitchFamily="34" charset="0"/>
            </a:endParaRPr>
          </a:p>
          <a:p>
            <a:pPr>
              <a:defRPr/>
            </a:pPr>
            <a:r>
              <a:rPr lang="en-US" dirty="0">
                <a:latin typeface="Verdana" panose="020B0604030504040204" pitchFamily="34" charset="0"/>
                <a:ea typeface="Verdana" panose="020B0604030504040204" pitchFamily="34" charset="0"/>
                <a:cs typeface="Verdana" panose="020B0604030504040204" pitchFamily="34" charset="0"/>
              </a:rPr>
              <a:t>Auditing</a:t>
            </a:r>
          </a:p>
          <a:p>
            <a:pPr marL="0" indent="0">
              <a:buNone/>
              <a:defRPr/>
            </a:pPr>
            <a:endParaRPr lang="en-US" dirty="0">
              <a:latin typeface="Verdana" panose="020B0604030504040204" pitchFamily="34" charset="0"/>
              <a:ea typeface="Verdana" panose="020B0604030504040204" pitchFamily="34" charset="0"/>
              <a:cs typeface="Verdana" panose="020B0604030504040204" pitchFamily="34" charset="0"/>
            </a:endParaRPr>
          </a:p>
          <a:p>
            <a:pPr>
              <a:defRPr/>
            </a:pPr>
            <a:r>
              <a:rPr lang="en-US" dirty="0">
                <a:latin typeface="Verdana" panose="020B0604030504040204" pitchFamily="34" charset="0"/>
                <a:ea typeface="Verdana" panose="020B0604030504040204" pitchFamily="34" charset="0"/>
                <a:cs typeface="Verdana" panose="020B0604030504040204" pitchFamily="34" charset="0"/>
              </a:rPr>
              <a:t>Password</a:t>
            </a:r>
          </a:p>
          <a:p>
            <a:pPr marL="0" indent="0">
              <a:buNone/>
              <a:defRPr/>
            </a:pPr>
            <a:endParaRPr lang="en-US" dirty="0">
              <a:latin typeface="Verdana" panose="020B0604030504040204" pitchFamily="34" charset="0"/>
              <a:ea typeface="Verdana" panose="020B0604030504040204" pitchFamily="34" charset="0"/>
              <a:cs typeface="Verdana" panose="020B0604030504040204" pitchFamily="34" charset="0"/>
            </a:endParaRPr>
          </a:p>
          <a:p>
            <a:pPr>
              <a:defRPr/>
            </a:pPr>
            <a:r>
              <a:rPr lang="en-US" dirty="0">
                <a:latin typeface="Verdana" panose="020B0604030504040204" pitchFamily="34" charset="0"/>
                <a:ea typeface="Verdana" panose="020B0604030504040204" pitchFamily="34" charset="0"/>
                <a:cs typeface="Verdana" panose="020B0604030504040204" pitchFamily="34" charset="0"/>
              </a:rPr>
              <a:t>MFA(Multi-factor Authentication).</a:t>
            </a:r>
          </a:p>
          <a:p>
            <a:pPr marL="0" indent="0">
              <a:buNone/>
            </a:pPr>
            <a:endParaRPr lang="en-US" alt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Image result for AWS IAM"/>
          <p:cNvPicPr/>
          <p:nvPr/>
        </p:nvPicPr>
        <p:blipFill>
          <a:blip r:embed="rId4">
            <a:extLst>
              <a:ext uri="{28A0092B-C50C-407E-A947-70E740481C1C}">
                <a14:useLocalDpi xmlns:a14="http://schemas.microsoft.com/office/drawing/2010/main" val="0"/>
              </a:ext>
            </a:extLst>
          </a:blip>
          <a:srcRect/>
          <a:stretch>
            <a:fillRect/>
          </a:stretch>
        </p:blipFill>
        <p:spPr bwMode="auto">
          <a:xfrm>
            <a:off x="7640327" y="5243245"/>
            <a:ext cx="1459899" cy="1082821"/>
          </a:xfrm>
          <a:prstGeom prst="rect">
            <a:avLst/>
          </a:prstGeom>
          <a:noFill/>
          <a:ln>
            <a:noFill/>
          </a:ln>
        </p:spPr>
      </p:pic>
    </p:spTree>
    <p:extLst>
      <p:ext uri="{BB962C8B-B14F-4D97-AF65-F5344CB8AC3E}">
        <p14:creationId xmlns:p14="http://schemas.microsoft.com/office/powerpoint/2010/main" val="16217483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667657" y="292554"/>
            <a:ext cx="8229600" cy="804863"/>
          </a:xfrm>
        </p:spPr>
        <p:txBody>
          <a:bodyPr vert="horz" lIns="84406" tIns="42203" rIns="84406" bIns="42203" rtlCol="0" anchor="ctr">
            <a:noAutofit/>
          </a:bodyPr>
          <a:lstStyle/>
          <a:p>
            <a:r>
              <a:rPr lang="en-US" sz="2000" dirty="0"/>
              <a:t>9.1: AWS IAM</a:t>
            </a:r>
            <a:br>
              <a:rPr lang="en-US" sz="2000" dirty="0"/>
            </a:br>
            <a:r>
              <a:rPr lang="en-US" altLang="en-US" sz="2000" b="1" dirty="0"/>
              <a:t>AWS </a:t>
            </a:r>
            <a:r>
              <a:rPr lang="en-US" sz="2000" dirty="0"/>
              <a:t>IAM – Best practices</a:t>
            </a:r>
            <a:endParaRPr lang="en-US" altLang="en-US" sz="2000" b="1" dirty="0"/>
          </a:p>
        </p:txBody>
      </p:sp>
      <p:sp>
        <p:nvSpPr>
          <p:cNvPr id="45059" name="Content Placeholder 2"/>
          <p:cNvSpPr>
            <a:spLocks noGrp="1"/>
          </p:cNvSpPr>
          <p:nvPr>
            <p:ph idx="4294967295"/>
          </p:nvPr>
        </p:nvSpPr>
        <p:spPr>
          <a:xfrm>
            <a:off x="685415" y="1439985"/>
            <a:ext cx="7597775" cy="4178300"/>
          </a:xfrm>
        </p:spPr>
        <p:txBody>
          <a:bodyPr/>
          <a:lstStyle/>
          <a:p>
            <a:pPr>
              <a:defRPr/>
            </a:pPr>
            <a:r>
              <a:rPr lang="en-US" sz="1800" dirty="0">
                <a:latin typeface="Verdana" panose="020B0604030504040204" pitchFamily="34" charset="0"/>
                <a:ea typeface="Verdana" panose="020B0604030504040204" pitchFamily="34" charset="0"/>
                <a:cs typeface="Verdana" panose="020B0604030504040204" pitchFamily="34" charset="0"/>
              </a:rPr>
              <a:t>Roles</a:t>
            </a:r>
          </a:p>
          <a:p>
            <a:pPr marL="0" indent="0">
              <a:buNone/>
              <a:defRPr/>
            </a:pPr>
            <a:endParaRPr lang="en-US" sz="1800" dirty="0">
              <a:latin typeface="Verdana" panose="020B0604030504040204" pitchFamily="34" charset="0"/>
              <a:ea typeface="Verdana" panose="020B0604030504040204" pitchFamily="34" charset="0"/>
              <a:cs typeface="Verdana" panose="020B0604030504040204" pitchFamily="34" charset="0"/>
            </a:endParaRPr>
          </a:p>
          <a:p>
            <a:pPr>
              <a:defRPr/>
            </a:pPr>
            <a:r>
              <a:rPr lang="en-US" sz="1800" dirty="0">
                <a:latin typeface="Verdana" panose="020B0604030504040204" pitchFamily="34" charset="0"/>
                <a:ea typeface="Verdana" panose="020B0604030504040204" pitchFamily="34" charset="0"/>
                <a:cs typeface="Verdana" panose="020B0604030504040204" pitchFamily="34" charset="0"/>
              </a:rPr>
              <a:t>Sharing</a:t>
            </a:r>
          </a:p>
          <a:p>
            <a:pPr marL="0" indent="0">
              <a:buNone/>
              <a:defRPr/>
            </a:pPr>
            <a:endParaRPr lang="en-US" sz="1800" dirty="0">
              <a:latin typeface="Verdana" panose="020B0604030504040204" pitchFamily="34" charset="0"/>
              <a:ea typeface="Verdana" panose="020B0604030504040204" pitchFamily="34" charset="0"/>
              <a:cs typeface="Verdana" panose="020B0604030504040204" pitchFamily="34" charset="0"/>
            </a:endParaRPr>
          </a:p>
          <a:p>
            <a:pPr>
              <a:defRPr/>
            </a:pPr>
            <a:r>
              <a:rPr lang="en-US" sz="1800" dirty="0">
                <a:latin typeface="Verdana" panose="020B0604030504040204" pitchFamily="34" charset="0"/>
                <a:ea typeface="Verdana" panose="020B0604030504040204" pitchFamily="34" charset="0"/>
                <a:cs typeface="Verdana" panose="020B0604030504040204" pitchFamily="34" charset="0"/>
              </a:rPr>
              <a:t>Rotate</a:t>
            </a:r>
          </a:p>
          <a:p>
            <a:pPr marL="0" indent="0">
              <a:buNone/>
              <a:defRPr/>
            </a:pPr>
            <a:endParaRPr lang="en-US" sz="1800" dirty="0">
              <a:latin typeface="Verdana" panose="020B0604030504040204" pitchFamily="34" charset="0"/>
              <a:ea typeface="Verdana" panose="020B0604030504040204" pitchFamily="34" charset="0"/>
              <a:cs typeface="Verdana" panose="020B0604030504040204" pitchFamily="34" charset="0"/>
            </a:endParaRPr>
          </a:p>
          <a:p>
            <a:pPr>
              <a:defRPr/>
            </a:pPr>
            <a:r>
              <a:rPr lang="en-US" sz="1800" dirty="0">
                <a:latin typeface="Verdana" panose="020B0604030504040204" pitchFamily="34" charset="0"/>
                <a:ea typeface="Verdana" panose="020B0604030504040204" pitchFamily="34" charset="0"/>
                <a:cs typeface="Verdana" panose="020B0604030504040204" pitchFamily="34" charset="0"/>
              </a:rPr>
              <a:t>Conditions</a:t>
            </a:r>
          </a:p>
          <a:p>
            <a:pPr marL="0" indent="0">
              <a:buNone/>
              <a:defRPr/>
            </a:pPr>
            <a:endParaRPr lang="en-US" sz="1800" dirty="0">
              <a:latin typeface="Verdana" panose="020B0604030504040204" pitchFamily="34" charset="0"/>
              <a:ea typeface="Verdana" panose="020B0604030504040204" pitchFamily="34" charset="0"/>
              <a:cs typeface="Verdana" panose="020B0604030504040204" pitchFamily="34" charset="0"/>
            </a:endParaRPr>
          </a:p>
          <a:p>
            <a:pPr>
              <a:defRPr/>
            </a:pPr>
            <a:r>
              <a:rPr lang="en-US" sz="1800" dirty="0">
                <a:latin typeface="Verdana" panose="020B0604030504040204" pitchFamily="34" charset="0"/>
                <a:ea typeface="Verdana" panose="020B0604030504040204" pitchFamily="34" charset="0"/>
                <a:cs typeface="Verdana" panose="020B0604030504040204" pitchFamily="34" charset="0"/>
              </a:rPr>
              <a:t>Root  </a:t>
            </a:r>
          </a:p>
          <a:p>
            <a:pPr marL="0" indent="0">
              <a:buNone/>
              <a:defRPr/>
            </a:pPr>
            <a:endParaRPr lang="en-US" sz="1800" dirty="0">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Image result for AWS IAM"/>
          <p:cNvPicPr/>
          <p:nvPr/>
        </p:nvPicPr>
        <p:blipFill>
          <a:blip r:embed="rId4">
            <a:extLst>
              <a:ext uri="{28A0092B-C50C-407E-A947-70E740481C1C}">
                <a14:useLocalDpi xmlns:a14="http://schemas.microsoft.com/office/drawing/2010/main" val="0"/>
              </a:ext>
            </a:extLst>
          </a:blip>
          <a:srcRect/>
          <a:stretch>
            <a:fillRect/>
          </a:stretch>
        </p:blipFill>
        <p:spPr bwMode="auto">
          <a:xfrm>
            <a:off x="7640327" y="5243245"/>
            <a:ext cx="1459899" cy="1082821"/>
          </a:xfrm>
          <a:prstGeom prst="rect">
            <a:avLst/>
          </a:prstGeom>
          <a:noFill/>
          <a:ln>
            <a:noFill/>
          </a:ln>
        </p:spPr>
      </p:pic>
    </p:spTree>
    <p:extLst>
      <p:ext uri="{BB962C8B-B14F-4D97-AF65-F5344CB8AC3E}">
        <p14:creationId xmlns:p14="http://schemas.microsoft.com/office/powerpoint/2010/main" val="3465563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711200" y="336096"/>
            <a:ext cx="8229600" cy="804863"/>
          </a:xfrm>
        </p:spPr>
        <p:txBody>
          <a:bodyPr vert="horz" lIns="84406" tIns="42203" rIns="84406" bIns="42203" rtlCol="0" anchor="ctr">
            <a:noAutofit/>
          </a:bodyPr>
          <a:lstStyle/>
          <a:p>
            <a:r>
              <a:rPr lang="en-US" sz="2000" dirty="0"/>
              <a:t>8.1: AWS IAM</a:t>
            </a:r>
            <a:br>
              <a:rPr lang="en-US" sz="2000" dirty="0"/>
            </a:br>
            <a:r>
              <a:rPr lang="en-US" altLang="en-US" sz="2000" b="1" dirty="0"/>
              <a:t>AWS </a:t>
            </a:r>
            <a:r>
              <a:rPr lang="en-US" sz="2000" dirty="0"/>
              <a:t>IAM – Use cases</a:t>
            </a:r>
            <a:endParaRPr lang="en-US" altLang="en-US" sz="2000" b="1" dirty="0"/>
          </a:p>
        </p:txBody>
      </p:sp>
      <p:sp>
        <p:nvSpPr>
          <p:cNvPr id="45059" name="Content Placeholder 2"/>
          <p:cNvSpPr>
            <a:spLocks noGrp="1"/>
          </p:cNvSpPr>
          <p:nvPr>
            <p:ph idx="4294967295"/>
          </p:nvPr>
        </p:nvSpPr>
        <p:spPr>
          <a:xfrm>
            <a:off x="772501" y="1219200"/>
            <a:ext cx="8008642" cy="4399084"/>
          </a:xfrm>
        </p:spPr>
        <p:txBody>
          <a:bodyPr>
            <a:noAutofit/>
          </a:bodyPr>
          <a:lstStyle/>
          <a:p>
            <a:pPr>
              <a:defRPr/>
            </a:pPr>
            <a:r>
              <a:rPr lang="en-US" sz="1600" dirty="0">
                <a:latin typeface="Verdana" panose="020B0604030504040204" pitchFamily="34" charset="0"/>
                <a:ea typeface="Verdana" panose="020B0604030504040204" pitchFamily="34" charset="0"/>
                <a:cs typeface="Verdana" panose="020B0604030504040204" pitchFamily="34" charset="0"/>
              </a:rPr>
              <a:t>Fine-grained access control to AWS resources</a:t>
            </a:r>
          </a:p>
          <a:p>
            <a:pPr lvl="1">
              <a:defRPr/>
            </a:pPr>
            <a:r>
              <a:rPr lang="en-US" dirty="0">
                <a:latin typeface="Verdana" panose="020B0604030504040204" pitchFamily="34" charset="0"/>
                <a:ea typeface="Verdana" panose="020B0604030504040204" pitchFamily="34" charset="0"/>
                <a:cs typeface="Verdana" panose="020B0604030504040204" pitchFamily="34" charset="0"/>
              </a:rPr>
              <a:t>IAM enables our users to control access to AWS service APIs and to specific resources. </a:t>
            </a:r>
          </a:p>
          <a:p>
            <a:pPr lvl="1">
              <a:defRPr/>
            </a:pPr>
            <a:r>
              <a:rPr lang="en-US" dirty="0">
                <a:latin typeface="Verdana" panose="020B0604030504040204" pitchFamily="34" charset="0"/>
                <a:ea typeface="Verdana" panose="020B0604030504040204" pitchFamily="34" charset="0"/>
                <a:cs typeface="Verdana" panose="020B0604030504040204" pitchFamily="34" charset="0"/>
              </a:rPr>
              <a:t>It also enables us to add specific conditions such as time of day to control how a user can use AWS, their originating IP address, whether they are using SSL, or whether they have authenticated with a multi-factor authentication device.</a:t>
            </a:r>
          </a:p>
          <a:p>
            <a:r>
              <a:rPr lang="en-US" sz="1600" dirty="0">
                <a:latin typeface="Verdana" panose="020B0604030504040204" pitchFamily="34" charset="0"/>
                <a:ea typeface="Verdana" panose="020B0604030504040204" pitchFamily="34" charset="0"/>
                <a:cs typeface="Verdana" panose="020B0604030504040204" pitchFamily="34" charset="0"/>
              </a:rPr>
              <a:t>Multi-factor authentication for highly privileged users</a:t>
            </a:r>
          </a:p>
          <a:p>
            <a:pPr lvl="1"/>
            <a:r>
              <a:rPr lang="en-US" dirty="0">
                <a:latin typeface="Verdana" panose="020B0604030504040204" pitchFamily="34" charset="0"/>
                <a:ea typeface="Verdana" panose="020B0604030504040204" pitchFamily="34" charset="0"/>
                <a:cs typeface="Verdana" panose="020B0604030504040204" pitchFamily="34" charset="0"/>
              </a:rPr>
              <a:t>Protect our AWS environment by using </a:t>
            </a:r>
            <a:r>
              <a:rPr lang="en-US" dirty="0">
                <a:latin typeface="Verdana" panose="020B0604030504040204" pitchFamily="34" charset="0"/>
                <a:ea typeface="Verdana" panose="020B0604030504040204" pitchFamily="34" charset="0"/>
                <a:cs typeface="Verdana" panose="020B0604030504040204" pitchFamily="34" charset="0"/>
                <a:hlinkClick r:id="rId3"/>
              </a:rPr>
              <a:t>AWS MFA</a:t>
            </a:r>
            <a:r>
              <a:rPr lang="en-US" dirty="0">
                <a:latin typeface="Verdana" panose="020B0604030504040204" pitchFamily="34" charset="0"/>
                <a:ea typeface="Verdana" panose="020B0604030504040204" pitchFamily="34" charset="0"/>
                <a:cs typeface="Verdana" panose="020B0604030504040204" pitchFamily="34" charset="0"/>
              </a:rPr>
              <a:t>, a security feature available at no extra cost that augments user name and password credentials</a:t>
            </a:r>
          </a:p>
          <a:p>
            <a:pPr marL="0" indent="0">
              <a:buNone/>
              <a:defRPr/>
            </a:pPr>
            <a:endParaRPr lang="en-US" sz="1600" dirty="0">
              <a:latin typeface="Verdana" panose="020B0604030504040204" pitchFamily="34" charset="0"/>
              <a:ea typeface="Verdana" panose="020B0604030504040204" pitchFamily="34" charset="0"/>
              <a:cs typeface="Verdana" panose="020B0604030504040204" pitchFamily="34" charset="0"/>
            </a:endParaRPr>
          </a:p>
          <a:p>
            <a:r>
              <a:rPr lang="en-US" sz="1600" dirty="0">
                <a:latin typeface="Verdana" panose="020B0604030504040204" pitchFamily="34" charset="0"/>
                <a:ea typeface="Verdana" panose="020B0604030504040204" pitchFamily="34" charset="0"/>
                <a:cs typeface="Verdana" panose="020B0604030504040204" pitchFamily="34" charset="0"/>
              </a:rPr>
              <a:t>Manage access control for mobile applications with Web Identity </a:t>
            </a:r>
            <a:r>
              <a:rPr lang="en-US" sz="1600" dirty="0" smtClean="0">
                <a:latin typeface="Verdana" panose="020B0604030504040204" pitchFamily="34" charset="0"/>
                <a:ea typeface="Verdana" panose="020B0604030504040204" pitchFamily="34" charset="0"/>
                <a:cs typeface="Verdana" panose="020B0604030504040204" pitchFamily="34" charset="0"/>
              </a:rPr>
              <a:t>Providers</a:t>
            </a:r>
          </a:p>
          <a:p>
            <a:r>
              <a:rPr lang="en-US" sz="1600" dirty="0" smtClean="0">
                <a:latin typeface="Verdana" panose="020B0604030504040204" pitchFamily="34" charset="0"/>
                <a:ea typeface="Verdana" panose="020B0604030504040204" pitchFamily="34" charset="0"/>
                <a:cs typeface="Verdana" panose="020B0604030504040204" pitchFamily="34" charset="0"/>
              </a:rPr>
              <a:t>Integrate </a:t>
            </a:r>
            <a:r>
              <a:rPr lang="en-US" sz="1600" dirty="0">
                <a:latin typeface="Verdana" panose="020B0604030504040204" pitchFamily="34" charset="0"/>
                <a:ea typeface="Verdana" panose="020B0604030504040204" pitchFamily="34" charset="0"/>
                <a:cs typeface="Verdana" panose="020B0604030504040204" pitchFamily="34" charset="0"/>
              </a:rPr>
              <a:t>with your corporate directory</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defRPr/>
            </a:pPr>
            <a:endParaRPr lang="en-US" sz="1600" dirty="0">
              <a:latin typeface="Verdana" panose="020B0604030504040204" pitchFamily="34" charset="0"/>
              <a:ea typeface="Verdana" panose="020B0604030504040204" pitchFamily="34" charset="0"/>
              <a:cs typeface="Verdana" panose="020B0604030504040204" pitchFamily="34" charset="0"/>
            </a:endParaRPr>
          </a:p>
          <a:p>
            <a:pPr>
              <a:defRPr/>
            </a:pPr>
            <a:r>
              <a:rPr lang="en-US" sz="1600" dirty="0">
                <a:latin typeface="Verdana" panose="020B0604030504040204" pitchFamily="34" charset="0"/>
                <a:ea typeface="Verdana" panose="020B0604030504040204" pitchFamily="34" charset="0"/>
                <a:cs typeface="Verdana" panose="020B0604030504040204" pitchFamily="34" charset="0"/>
              </a:rPr>
              <a:t>Conditions</a:t>
            </a:r>
          </a:p>
          <a:p>
            <a:pPr marL="0" indent="0">
              <a:buNone/>
              <a:defRPr/>
            </a:pPr>
            <a:endParaRPr lang="en-US" sz="1600" dirty="0">
              <a:latin typeface="Verdana" panose="020B0604030504040204" pitchFamily="34" charset="0"/>
              <a:ea typeface="Verdana" panose="020B0604030504040204" pitchFamily="34" charset="0"/>
              <a:cs typeface="Verdana" panose="020B0604030504040204" pitchFamily="34" charset="0"/>
            </a:endParaRPr>
          </a:p>
          <a:p>
            <a:pPr>
              <a:defRPr/>
            </a:pPr>
            <a:r>
              <a:rPr lang="en-US" sz="1600" dirty="0">
                <a:latin typeface="Verdana" panose="020B0604030504040204" pitchFamily="34" charset="0"/>
                <a:ea typeface="Verdana" panose="020B0604030504040204" pitchFamily="34" charset="0"/>
                <a:cs typeface="Verdana" panose="020B0604030504040204" pitchFamily="34" charset="0"/>
              </a:rPr>
              <a:t>Root  </a:t>
            </a:r>
          </a:p>
          <a:p>
            <a:pPr marL="0" indent="0">
              <a:buNone/>
              <a:defRPr/>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79" y="5841714"/>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Image result for AWS IAM"/>
          <p:cNvPicPr/>
          <p:nvPr/>
        </p:nvPicPr>
        <p:blipFill>
          <a:blip r:embed="rId5">
            <a:extLst>
              <a:ext uri="{28A0092B-C50C-407E-A947-70E740481C1C}">
                <a14:useLocalDpi xmlns:a14="http://schemas.microsoft.com/office/drawing/2010/main" val="0"/>
              </a:ext>
            </a:extLst>
          </a:blip>
          <a:srcRect/>
          <a:stretch>
            <a:fillRect/>
          </a:stretch>
        </p:blipFill>
        <p:spPr bwMode="auto">
          <a:xfrm>
            <a:off x="7684101" y="5784655"/>
            <a:ext cx="1459899" cy="1082821"/>
          </a:xfrm>
          <a:prstGeom prst="rect">
            <a:avLst/>
          </a:prstGeom>
          <a:noFill/>
          <a:ln>
            <a:noFill/>
          </a:ln>
        </p:spPr>
      </p:pic>
    </p:spTree>
    <p:extLst>
      <p:ext uri="{BB962C8B-B14F-4D97-AF65-F5344CB8AC3E}">
        <p14:creationId xmlns:p14="http://schemas.microsoft.com/office/powerpoint/2010/main" val="36400371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673CDC-8BE6-4391-ABD9-A817C61AB8C9}"/>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26ACE7B0-1A5C-45ED-9096-4E8F55AAA5BD}"/>
</file>

<file path=docProps/app.xml><?xml version="1.0" encoding="utf-8"?>
<Properties xmlns="http://schemas.openxmlformats.org/officeDocument/2006/extended-properties" xmlns:vt="http://schemas.openxmlformats.org/officeDocument/2006/docPropsVTypes">
  <Template/>
  <TotalTime>19906</TotalTime>
  <Words>498</Words>
  <Application>Microsoft Office PowerPoint</Application>
  <PresentationFormat>On-screen Show (4:3)</PresentationFormat>
  <Paragraphs>178</Paragraphs>
  <Slides>16</Slides>
  <Notes>16</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16</vt:i4>
      </vt:variant>
    </vt:vector>
  </HeadingPairs>
  <TitlesOfParts>
    <vt:vector size="30" baseType="lpstr">
      <vt:lpstr>Arial</vt:lpstr>
      <vt:lpstr>Calibri</vt:lpstr>
      <vt:lpstr>Helvetica Light</vt:lpstr>
      <vt:lpstr>Georgia</vt:lpstr>
      <vt:lpstr>Wingdings</vt:lpstr>
      <vt:lpstr>Candara</vt:lpstr>
      <vt:lpstr>ＭＳ Ｐゴシック</vt:lpstr>
      <vt:lpstr>Verdana</vt:lpstr>
      <vt:lpstr>2_Corporate Presentation Template (4x3 - Normal)</vt:lpstr>
      <vt:lpstr>Capgemini 2017_Cover slides</vt:lpstr>
      <vt:lpstr>Section slides</vt:lpstr>
      <vt:lpstr>Content Layouts</vt:lpstr>
      <vt:lpstr>Content and Image Layouts</vt:lpstr>
      <vt:lpstr>think-cell Slide</vt:lpstr>
      <vt:lpstr>AWS Administration service </vt:lpstr>
      <vt:lpstr>Lesson Objectives</vt:lpstr>
      <vt:lpstr>8.1: AWS IAM Amazon Administration Service</vt:lpstr>
      <vt:lpstr>9.1: AWS IAM AWS Shared security model</vt:lpstr>
      <vt:lpstr>8.1: AWS IAM Amazon Development tool Service</vt:lpstr>
      <vt:lpstr>9.1: AWS IAM  Amazon IAM</vt:lpstr>
      <vt:lpstr>8.1: AWS IAM AWS IAM – Best practices</vt:lpstr>
      <vt:lpstr>9.1: AWS IAM AWS IAM – Best practices</vt:lpstr>
      <vt:lpstr>8.1: AWS IAM AWS IAM – Use cases</vt:lpstr>
      <vt:lpstr>9.1: AWS IAM AWS IAM – Functionality</vt:lpstr>
      <vt:lpstr>8.1: AWS IAM Demo</vt:lpstr>
      <vt:lpstr>9.1: AWS IAM Demo</vt:lpstr>
      <vt:lpstr>8.1: AWS IAM Demo</vt:lpstr>
      <vt:lpstr>Summary</vt:lpstr>
      <vt:lpstr>Review – Questions</vt:lpstr>
      <vt:lpstr>Review –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Administration Service</dc:title>
  <dc:creator>iGATE</dc:creator>
  <cp:lastModifiedBy>shankar</cp:lastModifiedBy>
  <cp:revision>517</cp:revision>
  <dcterms:created xsi:type="dcterms:W3CDTF">2012-05-18T02:59:15Z</dcterms:created>
  <dcterms:modified xsi:type="dcterms:W3CDTF">2018-06-14T09:47:38Z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